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6858000" cx="12192000"/>
  <p:notesSz cx="6858000" cy="9144000"/>
  <p:embeddedFontLst>
    <p:embeddedFont>
      <p:font typeface="Roboto"/>
      <p:regular r:id="rId31"/>
      <p:bold r:id="rId32"/>
      <p:italic r:id="rId33"/>
      <p:boldItalic r:id="rId34"/>
    </p:embeddedFont>
    <p:embeddedFont>
      <p:font typeface="Roboto Medium"/>
      <p:regular r:id="rId35"/>
      <p:bold r:id="rId36"/>
      <p:italic r:id="rId37"/>
      <p:boldItalic r:id="rId38"/>
    </p:embeddedFont>
    <p:embeddedFont>
      <p:font typeface="Montserrat"/>
      <p:regular r:id="rId39"/>
      <p:bold r:id="rId40"/>
      <p:italic r:id="rId41"/>
      <p:boldItalic r:id="rId42"/>
    </p:embeddedFont>
    <p:embeddedFont>
      <p:font typeface="Lat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7" roundtripDataSignature="AMtx7mhKhZdkzNkckw3LF3OAQXN5FQCmt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20" Type="http://schemas.openxmlformats.org/officeDocument/2006/relationships/slide" Target="slides/slide16.xml"/><Relationship Id="rId42" Type="http://schemas.openxmlformats.org/officeDocument/2006/relationships/font" Target="fonts/Montserrat-boldItalic.fntdata"/><Relationship Id="rId41" Type="http://schemas.openxmlformats.org/officeDocument/2006/relationships/font" Target="fonts/Montserrat-italic.fntdata"/><Relationship Id="rId22" Type="http://schemas.openxmlformats.org/officeDocument/2006/relationships/slide" Target="slides/slide18.xml"/><Relationship Id="rId44" Type="http://schemas.openxmlformats.org/officeDocument/2006/relationships/font" Target="fonts/Lato-bold.fntdata"/><Relationship Id="rId21" Type="http://schemas.openxmlformats.org/officeDocument/2006/relationships/slide" Target="slides/slide17.xml"/><Relationship Id="rId43" Type="http://schemas.openxmlformats.org/officeDocument/2006/relationships/font" Target="fonts/Lato-regular.fntdata"/><Relationship Id="rId24" Type="http://schemas.openxmlformats.org/officeDocument/2006/relationships/slide" Target="slides/slide20.xml"/><Relationship Id="rId46" Type="http://schemas.openxmlformats.org/officeDocument/2006/relationships/font" Target="fonts/Lato-boldItalic.fntdata"/><Relationship Id="rId23" Type="http://schemas.openxmlformats.org/officeDocument/2006/relationships/slide" Target="slides/slide19.xml"/><Relationship Id="rId45"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47" Type="http://customschemas.google.com/relationships/presentationmetadata" Target="metadata"/><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regular.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Roboto-italic.fntdata"/><Relationship Id="rId10" Type="http://schemas.openxmlformats.org/officeDocument/2006/relationships/slide" Target="slides/slide6.xml"/><Relationship Id="rId32" Type="http://schemas.openxmlformats.org/officeDocument/2006/relationships/font" Target="fonts/Roboto-bold.fntdata"/><Relationship Id="rId13" Type="http://schemas.openxmlformats.org/officeDocument/2006/relationships/slide" Target="slides/slide9.xml"/><Relationship Id="rId35" Type="http://schemas.openxmlformats.org/officeDocument/2006/relationships/font" Target="fonts/RobotoMedium-regular.fntdata"/><Relationship Id="rId12" Type="http://schemas.openxmlformats.org/officeDocument/2006/relationships/slide" Target="slides/slide8.xml"/><Relationship Id="rId34" Type="http://schemas.openxmlformats.org/officeDocument/2006/relationships/font" Target="fonts/Roboto-boldItalic.fntdata"/><Relationship Id="rId15" Type="http://schemas.openxmlformats.org/officeDocument/2006/relationships/slide" Target="slides/slide11.xml"/><Relationship Id="rId37" Type="http://schemas.openxmlformats.org/officeDocument/2006/relationships/font" Target="fonts/RobotoMedium-italic.fntdata"/><Relationship Id="rId14" Type="http://schemas.openxmlformats.org/officeDocument/2006/relationships/slide" Target="slides/slide10.xml"/><Relationship Id="rId36" Type="http://schemas.openxmlformats.org/officeDocument/2006/relationships/font" Target="fonts/RobotoMedium-bold.fntdata"/><Relationship Id="rId17" Type="http://schemas.openxmlformats.org/officeDocument/2006/relationships/slide" Target="slides/slide13.xml"/><Relationship Id="rId39" Type="http://schemas.openxmlformats.org/officeDocument/2006/relationships/font" Target="fonts/Montserrat-regular.fntdata"/><Relationship Id="rId16" Type="http://schemas.openxmlformats.org/officeDocument/2006/relationships/slide" Target="slides/slide12.xml"/><Relationship Id="rId38" Type="http://schemas.openxmlformats.org/officeDocument/2006/relationships/font" Target="fonts/RobotoMedium-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owardsdatascience.com/5-principles-for-big-data-ethics-b5df1d105cd3" TargetMode="External"/><Relationship Id="rId3" Type="http://schemas.openxmlformats.org/officeDocument/2006/relationships/hyperlink" Target="https://www.acm.org/code-of-ethics"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bleepingcomputer.com/news/security/over-500-000-zoom-accounts-sold-on-hacker-forums-the-dark-web/"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nil.fr/en/cnils-restricted-committee-imposes-financial-penalty-50-million-euros-against-google-llc"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scu.edu/ethics/focus-areas/business-ethics/resources/apple-vs-fbi-case-study/" TargetMode="External"/><Relationship Id="rId3" Type="http://schemas.openxmlformats.org/officeDocument/2006/relationships/hyperlink" Target="https://www.scu.edu/ethics/privacy/case-study-on-online-privacy/"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745da45656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g745da45656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745da45656_0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g745da45656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745f4c2851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MX" sz="1100" u="sng">
                <a:solidFill>
                  <a:schemeClr val="hlink"/>
                </a:solidFill>
                <a:latin typeface="Arial"/>
                <a:ea typeface="Arial"/>
                <a:cs typeface="Arial"/>
                <a:sym typeface="Arial"/>
                <a:hlinkClick r:id="rId2"/>
              </a:rPr>
              <a:t>https://towardsdatascience.com/5-principles-for-big-data-ethics-b5df1d105cd3</a:t>
            </a:r>
            <a:endParaRPr/>
          </a:p>
          <a:p>
            <a:pPr indent="0" lvl="0" marL="0" rtl="0" algn="l">
              <a:spcBef>
                <a:spcPts val="0"/>
              </a:spcBef>
              <a:spcAft>
                <a:spcPts val="0"/>
              </a:spcAft>
              <a:buNone/>
            </a:pPr>
            <a:r>
              <a:rPr lang="es-MX" sz="1100" u="sng">
                <a:solidFill>
                  <a:schemeClr val="hlink"/>
                </a:solidFill>
                <a:latin typeface="Arial"/>
                <a:ea typeface="Arial"/>
                <a:cs typeface="Arial"/>
                <a:sym typeface="Arial"/>
                <a:hlinkClick r:id="rId3"/>
              </a:rPr>
              <a:t>https://www.acm.org/code-of-ethics</a:t>
            </a:r>
            <a:endParaRPr/>
          </a:p>
          <a:p>
            <a:pPr indent="0" lvl="0" marL="0" rtl="0" algn="l">
              <a:spcBef>
                <a:spcPts val="0"/>
              </a:spcBef>
              <a:spcAft>
                <a:spcPts val="0"/>
              </a:spcAft>
              <a:buNone/>
            </a:pPr>
            <a:r>
              <a:rPr lang="es-MX"/>
              <a:t>	</a:t>
            </a:r>
            <a:r>
              <a:rPr lang="es-MX" sz="1300">
                <a:solidFill>
                  <a:srgbClr val="2F2F36"/>
                </a:solidFill>
                <a:highlight>
                  <a:srgbClr val="FFFFFF"/>
                </a:highlight>
                <a:latin typeface="Verdana"/>
                <a:ea typeface="Verdana"/>
                <a:cs typeface="Verdana"/>
                <a:sym typeface="Verdana"/>
              </a:rPr>
              <a:t>Treat violations of the Code as inconsistent with membership in the ACM.</a:t>
            </a:r>
            <a:endParaRPr sz="1300">
              <a:solidFill>
                <a:srgbClr val="2F2F36"/>
              </a:solidFill>
              <a:highlight>
                <a:srgbClr val="FFFFFF"/>
              </a:highlight>
              <a:latin typeface="Verdana"/>
              <a:ea typeface="Verdana"/>
              <a:cs typeface="Verdana"/>
              <a:sym typeface="Verdana"/>
            </a:endParaRPr>
          </a:p>
          <a:p>
            <a:pPr indent="0" lvl="0" marL="0" rtl="0" algn="l">
              <a:spcBef>
                <a:spcPts val="0"/>
              </a:spcBef>
              <a:spcAft>
                <a:spcPts val="0"/>
              </a:spcAft>
              <a:buNone/>
            </a:pPr>
            <a:r>
              <a:t/>
            </a:r>
            <a:endParaRPr/>
          </a:p>
        </p:txBody>
      </p:sp>
      <p:sp>
        <p:nvSpPr>
          <p:cNvPr id="271" name="Google Shape;271;g745f4c2851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745f4c2851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s-MX" sz="1100" u="sng">
                <a:solidFill>
                  <a:schemeClr val="hlink"/>
                </a:solidFill>
                <a:latin typeface="Arial"/>
                <a:ea typeface="Arial"/>
                <a:cs typeface="Arial"/>
                <a:sym typeface="Arial"/>
                <a:hlinkClick r:id="rId2"/>
              </a:rPr>
              <a:t>https://www.bleepingcomputer.com/news/security/over-500-000-zoom-accounts-sold-on-hacker-forums-the-dark-web/</a:t>
            </a:r>
            <a:endParaRPr/>
          </a:p>
        </p:txBody>
      </p:sp>
      <p:sp>
        <p:nvSpPr>
          <p:cNvPr id="298" name="Google Shape;298;g745f4c2851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745f4c2851_4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298450" lvl="0" marL="457200" rtl="0" algn="l">
              <a:lnSpc>
                <a:spcPct val="115000"/>
              </a:lnSpc>
              <a:spcBef>
                <a:spcPts val="1200"/>
              </a:spcBef>
              <a:spcAft>
                <a:spcPts val="0"/>
              </a:spcAft>
              <a:buSzPts val="1100"/>
              <a:buAutoNum type="arabicPeriod"/>
            </a:pPr>
            <a:r>
              <a:rPr lang="es-MX" sz="1100"/>
              <a:t>you must seek their informed consent by means of a procedure that meets the minimum standards of the GDPR, </a:t>
            </a:r>
            <a:r>
              <a:rPr b="1" lang="es-MX" sz="1100"/>
              <a:t>if the data processing entails potential risks to the data subjects’ rights and freedoms, they must be made aware of these risks during the informed consent procedure</a:t>
            </a:r>
            <a:r>
              <a:rPr lang="es-MX" sz="1100"/>
              <a:t>.</a:t>
            </a:r>
            <a:endParaRPr sz="1100"/>
          </a:p>
          <a:p>
            <a:pPr indent="-298450" lvl="0" marL="457200" rtl="0" algn="l">
              <a:lnSpc>
                <a:spcPct val="115000"/>
              </a:lnSpc>
              <a:spcBef>
                <a:spcPts val="0"/>
              </a:spcBef>
              <a:spcAft>
                <a:spcPts val="0"/>
              </a:spcAft>
              <a:buSzPts val="1100"/>
              <a:buAutoNum type="arabicPeriod"/>
            </a:pPr>
            <a:r>
              <a:rPr lang="es-MX" sz="1100"/>
              <a:t>Some data, although not easily re-identifiable by the public, are easily re-identifiable by people who know the participant. In some cases, that may be acceptable; in others, it may cause considerable harm</a:t>
            </a:r>
            <a:endParaRPr sz="1100"/>
          </a:p>
          <a:p>
            <a:pPr indent="-298450" lvl="0" marL="457200" rtl="0" algn="l">
              <a:lnSpc>
                <a:spcPct val="115000"/>
              </a:lnSpc>
              <a:spcBef>
                <a:spcPts val="0"/>
              </a:spcBef>
              <a:spcAft>
                <a:spcPts val="0"/>
              </a:spcAft>
              <a:buSzPts val="1100"/>
              <a:buAutoNum type="arabicPeriod"/>
            </a:pPr>
            <a:r>
              <a:rPr lang="es-MX" sz="1100"/>
              <a:t>Generally, a dataset is said to be de-identified if elements that might immediately identify a person or organisation have been removed or masked.</a:t>
            </a:r>
            <a:endParaRPr sz="1100"/>
          </a:p>
          <a:p>
            <a:pPr indent="0" lvl="0" marL="0" rtl="0" algn="l">
              <a:lnSpc>
                <a:spcPct val="115000"/>
              </a:lnSpc>
              <a:spcBef>
                <a:spcPts val="1200"/>
              </a:spcBef>
              <a:spcAft>
                <a:spcPts val="0"/>
              </a:spcAft>
              <a:buNone/>
            </a:pPr>
            <a:r>
              <a:rPr lang="es-MX" sz="1000">
                <a:highlight>
                  <a:srgbClr val="FFFFFF"/>
                </a:highlight>
                <a:latin typeface="Arial"/>
                <a:ea typeface="Arial"/>
                <a:cs typeface="Arial"/>
                <a:sym typeface="Arial"/>
              </a:rPr>
              <a:t>Unfortunately, there exist no robust, unanimously internationally agreed definitions for the terms de-identification, anonymisation, and pseudonymisation. </a:t>
            </a:r>
            <a:endParaRPr sz="1000">
              <a:highlight>
                <a:srgbClr val="FFFFFF"/>
              </a:highlight>
              <a:latin typeface="Arial"/>
              <a:ea typeface="Arial"/>
              <a:cs typeface="Arial"/>
              <a:sym typeface="Arial"/>
            </a:endParaRPr>
          </a:p>
          <a:p>
            <a:pPr indent="0" lvl="0" marL="457200" rtl="0" algn="l">
              <a:lnSpc>
                <a:spcPct val="115000"/>
              </a:lnSpc>
              <a:spcBef>
                <a:spcPts val="1200"/>
              </a:spcBef>
              <a:spcAft>
                <a:spcPts val="1200"/>
              </a:spcAft>
              <a:buNone/>
            </a:pPr>
            <a:r>
              <a:t/>
            </a:r>
            <a:endParaRPr sz="1100"/>
          </a:p>
        </p:txBody>
      </p:sp>
      <p:sp>
        <p:nvSpPr>
          <p:cNvPr id="307" name="Google Shape;307;g745f4c2851_4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745f4c2851_4_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457200" rtl="0" algn="l">
              <a:lnSpc>
                <a:spcPct val="115000"/>
              </a:lnSpc>
              <a:spcBef>
                <a:spcPts val="1200"/>
              </a:spcBef>
              <a:spcAft>
                <a:spcPts val="0"/>
              </a:spcAft>
              <a:buNone/>
            </a:pPr>
            <a:r>
              <a:rPr lang="es-MX" sz="1600"/>
              <a:t>3. in particular the right to withdraw the consent or access their data, the procedures to follow if  they wish to do so</a:t>
            </a:r>
            <a:endParaRPr sz="1600"/>
          </a:p>
          <a:p>
            <a:pPr indent="0" lvl="0" marL="457200" rtl="0" algn="l">
              <a:lnSpc>
                <a:spcPct val="115000"/>
              </a:lnSpc>
              <a:spcBef>
                <a:spcPts val="1200"/>
              </a:spcBef>
              <a:spcAft>
                <a:spcPts val="1200"/>
              </a:spcAft>
              <a:buNone/>
            </a:pPr>
            <a:r>
              <a:rPr lang="es-MX" sz="1600"/>
              <a:t>EX: </a:t>
            </a:r>
            <a:r>
              <a:rPr lang="es-MX" sz="1600">
                <a:solidFill>
                  <a:srgbClr val="2B2D32"/>
                </a:solidFill>
                <a:highlight>
                  <a:srgbClr val="FFFFFF"/>
                </a:highlight>
                <a:latin typeface="Times New Roman"/>
                <a:ea typeface="Times New Roman"/>
                <a:cs typeface="Times New Roman"/>
                <a:sym typeface="Times New Roman"/>
              </a:rPr>
              <a:t>France's CNIL regulator </a:t>
            </a:r>
            <a:r>
              <a:rPr lang="es-MX" sz="1600">
                <a:solidFill>
                  <a:srgbClr val="9A58B5"/>
                </a:solidFill>
                <a:uFill>
                  <a:noFill/>
                </a:uFill>
                <a:latin typeface="Times New Roman"/>
                <a:ea typeface="Times New Roman"/>
                <a:cs typeface="Times New Roman"/>
                <a:sym typeface="Times New Roman"/>
                <a:hlinkClick r:id="rId2"/>
              </a:rPr>
              <a:t>has fined</a:t>
            </a:r>
            <a:r>
              <a:rPr lang="es-MX" sz="1600">
                <a:solidFill>
                  <a:srgbClr val="2B2D32"/>
                </a:solidFill>
                <a:highlight>
                  <a:srgbClr val="FFFFFF"/>
                </a:highlight>
                <a:latin typeface="Times New Roman"/>
                <a:ea typeface="Times New Roman"/>
                <a:cs typeface="Times New Roman"/>
                <a:sym typeface="Times New Roman"/>
              </a:rPr>
              <a:t> Google $57 million for allegedly failing to provide transparent, "easily accessible" data consent policies.</a:t>
            </a:r>
            <a:endParaRPr sz="1600"/>
          </a:p>
        </p:txBody>
      </p:sp>
      <p:sp>
        <p:nvSpPr>
          <p:cNvPr id="316" name="Google Shape;316;g745f4c2851_4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745f4c2851_4_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s-MX" sz="1600"/>
              <a:t>The data shouldn’t be used against the customers. In order to do this, your company should</a:t>
            </a:r>
            <a:endParaRPr sz="1600"/>
          </a:p>
          <a:p>
            <a:pPr indent="0" lvl="0" marL="0" rtl="0" algn="l">
              <a:lnSpc>
                <a:spcPct val="115000"/>
              </a:lnSpc>
              <a:spcBef>
                <a:spcPts val="1200"/>
              </a:spcBef>
              <a:spcAft>
                <a:spcPts val="0"/>
              </a:spcAft>
              <a:buNone/>
            </a:pPr>
            <a:r>
              <a:rPr lang="es-MX" sz="1600"/>
              <a:t>2. </a:t>
            </a:r>
            <a:r>
              <a:rPr lang="es-MX" sz="1100"/>
              <a:t>Some data, although not easily re-identifiable by the public, are easily re-identifiable by people who know the participant. In some cases, that may be acceptable; in others, it may cause considerable harm</a:t>
            </a:r>
            <a:endParaRPr sz="1600"/>
          </a:p>
          <a:p>
            <a:pPr indent="0" lvl="0" marL="0" rtl="0" algn="l">
              <a:lnSpc>
                <a:spcPct val="115000"/>
              </a:lnSpc>
              <a:spcBef>
                <a:spcPts val="1200"/>
              </a:spcBef>
              <a:spcAft>
                <a:spcPts val="0"/>
              </a:spcAft>
              <a:buNone/>
            </a:pPr>
            <a:r>
              <a:rPr lang="es-MX" sz="1600"/>
              <a:t>3. illegally access from outside and even inside the company</a:t>
            </a:r>
            <a:endParaRPr sz="1600"/>
          </a:p>
          <a:p>
            <a:pPr indent="0" lvl="0" marL="0" rtl="0" algn="l">
              <a:lnSpc>
                <a:spcPct val="115000"/>
              </a:lnSpc>
              <a:spcBef>
                <a:spcPts val="1200"/>
              </a:spcBef>
              <a:spcAft>
                <a:spcPts val="0"/>
              </a:spcAft>
              <a:buNone/>
            </a:pPr>
            <a:r>
              <a:rPr lang="es-MX" sz="1600"/>
              <a:t>Ex:as an objective measure of activity.</a:t>
            </a:r>
            <a:endParaRPr sz="1600"/>
          </a:p>
          <a:p>
            <a:pPr indent="0" lvl="0" marL="0" rtl="0" algn="l">
              <a:lnSpc>
                <a:spcPct val="115000"/>
              </a:lnSpc>
              <a:spcBef>
                <a:spcPts val="1200"/>
              </a:spcBef>
              <a:spcAft>
                <a:spcPts val="0"/>
              </a:spcAft>
              <a:buNone/>
            </a:pPr>
            <a:r>
              <a:t/>
            </a:r>
            <a:endParaRPr sz="1600"/>
          </a:p>
          <a:p>
            <a:pPr indent="0" lvl="0" marL="0" rtl="0" algn="l">
              <a:lnSpc>
                <a:spcPct val="115000"/>
              </a:lnSpc>
              <a:spcBef>
                <a:spcPts val="1200"/>
              </a:spcBef>
              <a:spcAft>
                <a:spcPts val="0"/>
              </a:spcAft>
              <a:buNone/>
            </a:pPr>
            <a:r>
              <a:t/>
            </a:r>
            <a:endParaRPr sz="1600"/>
          </a:p>
          <a:p>
            <a:pPr indent="0" lvl="0" marL="0" rtl="0" algn="l">
              <a:lnSpc>
                <a:spcPct val="115000"/>
              </a:lnSpc>
              <a:spcBef>
                <a:spcPts val="1200"/>
              </a:spcBef>
              <a:spcAft>
                <a:spcPts val="1200"/>
              </a:spcAft>
              <a:buNone/>
            </a:pPr>
            <a:r>
              <a:rPr lang="es-MX" sz="1600"/>
              <a:t> A Canadian law firm used data from a Fitbit fitness tracker for the first time in court </a:t>
            </a:r>
            <a:endParaRPr sz="1600"/>
          </a:p>
        </p:txBody>
      </p:sp>
      <p:sp>
        <p:nvSpPr>
          <p:cNvPr id="324" name="Google Shape;324;g745f4c2851_4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g745f4c2851_4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317500" lvl="0" marL="457200" rtl="0" algn="l">
              <a:lnSpc>
                <a:spcPct val="115000"/>
              </a:lnSpc>
              <a:spcBef>
                <a:spcPts val="1200"/>
              </a:spcBef>
              <a:spcAft>
                <a:spcPts val="0"/>
              </a:spcAft>
              <a:buSzPts val="1400"/>
              <a:buAutoNum type="arabicPeriod"/>
            </a:pPr>
            <a:r>
              <a:rPr lang="es-MX" sz="1400">
                <a:latin typeface="Arial"/>
                <a:ea typeface="Arial"/>
                <a:cs typeface="Arial"/>
                <a:sym typeface="Arial"/>
              </a:rPr>
              <a:t>that involve the sanitization or distortion of the training data set to remove possible bias in order to prevent the new model from learning discriminatory behaviors</a:t>
            </a:r>
            <a:endParaRPr sz="1400">
              <a:latin typeface="Arial"/>
              <a:ea typeface="Arial"/>
              <a:cs typeface="Arial"/>
              <a:sym typeface="Arial"/>
            </a:endParaRPr>
          </a:p>
          <a:p>
            <a:pPr indent="-317500" lvl="0" marL="457200" rtl="0" algn="l">
              <a:lnSpc>
                <a:spcPct val="115000"/>
              </a:lnSpc>
              <a:spcBef>
                <a:spcPts val="0"/>
              </a:spcBef>
              <a:spcAft>
                <a:spcPts val="0"/>
              </a:spcAft>
              <a:buSzPts val="1400"/>
              <a:buAutoNum type="arabicPeriod"/>
            </a:pPr>
            <a:r>
              <a:rPr lang="es-MX" sz="1400"/>
              <a:t>that will give explanations on the logical steps behind a certain classification</a:t>
            </a:r>
            <a:endParaRPr sz="1400"/>
          </a:p>
          <a:p>
            <a:pPr indent="-317500" lvl="0" marL="457200" rtl="0" algn="l">
              <a:lnSpc>
                <a:spcPct val="115000"/>
              </a:lnSpc>
              <a:spcBef>
                <a:spcPts val="0"/>
              </a:spcBef>
              <a:spcAft>
                <a:spcPts val="0"/>
              </a:spcAft>
              <a:buSzPts val="1400"/>
              <a:buAutoNum type="arabicPeriod"/>
            </a:pPr>
            <a:r>
              <a:rPr lang="es-MX" sz="1400"/>
              <a:t>(e.g. health data in employment) or even deny specific uses of data in contexts where sensitive data is already disclosed if such use might cause harm to the individual</a:t>
            </a:r>
            <a:endParaRPr sz="1400"/>
          </a:p>
          <a:p>
            <a:pPr indent="-317500" lvl="0" marL="457200" rtl="0" algn="l">
              <a:lnSpc>
                <a:spcPct val="115000"/>
              </a:lnSpc>
              <a:spcBef>
                <a:spcPts val="0"/>
              </a:spcBef>
              <a:spcAft>
                <a:spcPts val="0"/>
              </a:spcAft>
              <a:buSzPts val="1400"/>
              <a:buAutoNum type="arabicPeriod"/>
            </a:pPr>
            <a:r>
              <a:rPr lang="es-MX" sz="1400"/>
              <a:t>such as the creation of a knowledge base platform for fairness in data mining that could be investigated by data scientists in case they stumbled upon prob- lematic correlations </a:t>
            </a:r>
            <a:endParaRPr sz="1400"/>
          </a:p>
          <a:p>
            <a:pPr indent="0" lvl="0" marL="0" rtl="0" algn="l">
              <a:lnSpc>
                <a:spcPct val="115000"/>
              </a:lnSpc>
              <a:spcBef>
                <a:spcPts val="1200"/>
              </a:spcBef>
              <a:spcAft>
                <a:spcPts val="1200"/>
              </a:spcAft>
              <a:buNone/>
            </a:pPr>
            <a:r>
              <a:rPr lang="es-MX" sz="1400"/>
              <a:t>EX: A study form The American Civil Liberties Union (ACLU) shows that an Amazon’s AI-based facial recognition software called </a:t>
            </a:r>
            <a:r>
              <a:rPr lang="es-MX" sz="1400"/>
              <a:t>“Rekognition”</a:t>
            </a:r>
            <a:r>
              <a:rPr lang="es-MX" sz="1400"/>
              <a:t> falsely matched 28 US Congress members with a database of criminals. According to the study, “Nearly 40 percent of Rekognition’s false matches in their test were of people of color</a:t>
            </a:r>
            <a:endParaRPr sz="1400"/>
          </a:p>
        </p:txBody>
      </p:sp>
      <p:sp>
        <p:nvSpPr>
          <p:cNvPr id="333" name="Google Shape;333;g745f4c2851_4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2" name="Google Shape;34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464d8c875_7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464d8c875_7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MX"/>
              <a:t>ESG: Environmental, Social and Governance</a:t>
            </a:r>
            <a:endParaRPr/>
          </a:p>
        </p:txBody>
      </p:sp>
      <p:sp>
        <p:nvSpPr>
          <p:cNvPr id="149" name="Google Shape;149;g7464d8c875_7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745f4c2851_3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745f4c2851_3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6" name="Google Shape;356;g745f4c2851_3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7464d8c875_5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7464d8c875_5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g7464d8c875_5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g7464d8c875_5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7464d8c875_5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3" name="Google Shape;373;g7464d8c875_5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9" name="Google Shape;37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9" name="Google Shape;38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127000" lvl="0" marL="228600" rtl="0" algn="l">
              <a:lnSpc>
                <a:spcPct val="90000"/>
              </a:lnSpc>
              <a:spcBef>
                <a:spcPts val="0"/>
              </a:spcBef>
              <a:spcAft>
                <a:spcPts val="0"/>
              </a:spcAft>
              <a:buClr>
                <a:srgbClr val="7F7F7F"/>
              </a:buClr>
              <a:buSzPts val="1200"/>
              <a:buChar char="•"/>
            </a:pPr>
            <a:r>
              <a:rPr lang="es-MX">
                <a:solidFill>
                  <a:srgbClr val="7F7F7F"/>
                </a:solidFill>
              </a:rPr>
              <a:t>Prepare a quiz or a meaningful exercise that the teams will do in 15 minutes, perhaps related to their own start-up, before we go back to the plenary and that uses some of the content that you shared during your presentation. The exercise and questions to address have to be very clear.</a:t>
            </a:r>
            <a:endParaRPr/>
          </a:p>
          <a:p>
            <a:pPr indent="0" lvl="0" marL="0" rtl="0" algn="l">
              <a:spcBef>
                <a:spcPts val="0"/>
              </a:spcBef>
              <a:spcAft>
                <a:spcPts val="0"/>
              </a:spcAft>
              <a:buNone/>
            </a:pPr>
            <a:r>
              <a:t/>
            </a:r>
            <a:endParaRPr/>
          </a:p>
          <a:p>
            <a:pPr indent="-342900" lvl="0" marL="457200" rtl="0" algn="l">
              <a:lnSpc>
                <a:spcPct val="90000"/>
              </a:lnSpc>
              <a:spcBef>
                <a:spcPts val="0"/>
              </a:spcBef>
              <a:spcAft>
                <a:spcPts val="0"/>
              </a:spcAft>
              <a:buClr>
                <a:schemeClr val="dk1"/>
              </a:buClr>
              <a:buSzPts val="1800"/>
              <a:buFont typeface="Lato"/>
              <a:buChar char="●"/>
            </a:pPr>
            <a:r>
              <a:rPr lang="es-MX" sz="1700" u="sng">
                <a:solidFill>
                  <a:schemeClr val="accent5"/>
                </a:solidFill>
                <a:latin typeface="Lato"/>
                <a:ea typeface="Lato"/>
                <a:cs typeface="Lato"/>
                <a:sym typeface="Lato"/>
                <a:hlinkClick r:id="rId2"/>
              </a:rPr>
              <a:t>https://www.scu.edu/ethics/focus-areas/business-ethics/resources/apple-vs-fbi-case-study/</a:t>
            </a:r>
            <a:endParaRPr sz="1700">
              <a:solidFill>
                <a:schemeClr val="lt1"/>
              </a:solidFill>
              <a:latin typeface="Lato"/>
              <a:ea typeface="Lato"/>
              <a:cs typeface="Lato"/>
              <a:sym typeface="Lato"/>
            </a:endParaRPr>
          </a:p>
          <a:p>
            <a:pPr indent="0" lvl="0" marL="0" rtl="0" algn="l">
              <a:spcBef>
                <a:spcPts val="2100"/>
              </a:spcBef>
              <a:spcAft>
                <a:spcPts val="0"/>
              </a:spcAft>
              <a:buNone/>
            </a:pPr>
            <a:r>
              <a:t/>
            </a:r>
            <a:endParaRPr/>
          </a:p>
          <a:p>
            <a:pPr indent="0" lvl="0" marL="0" rtl="0" algn="l">
              <a:spcBef>
                <a:spcPts val="0"/>
              </a:spcBef>
              <a:spcAft>
                <a:spcPts val="0"/>
              </a:spcAft>
              <a:buNone/>
            </a:pPr>
            <a:r>
              <a:t/>
            </a:r>
            <a:endParaRPr/>
          </a:p>
          <a:p>
            <a:pPr indent="-342900" lvl="0" marL="457200" rtl="0" algn="l">
              <a:lnSpc>
                <a:spcPct val="90000"/>
              </a:lnSpc>
              <a:spcBef>
                <a:spcPts val="0"/>
              </a:spcBef>
              <a:spcAft>
                <a:spcPts val="0"/>
              </a:spcAft>
              <a:buClr>
                <a:schemeClr val="dk1"/>
              </a:buClr>
              <a:buSzPts val="1800"/>
              <a:buFont typeface="Lato"/>
              <a:buChar char="●"/>
            </a:pPr>
            <a:r>
              <a:rPr lang="es-MX" sz="1700" u="sng">
                <a:solidFill>
                  <a:schemeClr val="accent5"/>
                </a:solidFill>
                <a:highlight>
                  <a:srgbClr val="999999"/>
                </a:highlight>
                <a:latin typeface="Lato"/>
                <a:ea typeface="Lato"/>
                <a:cs typeface="Lato"/>
                <a:sym typeface="Lato"/>
                <a:hlinkClick r:id="rId3"/>
              </a:rPr>
              <a:t>https://www.scu.edu/ethics/privacy/case-study-on-online-privacy /</a:t>
            </a:r>
            <a:r>
              <a:rPr lang="es-MX" sz="1700">
                <a:solidFill>
                  <a:schemeClr val="lt1"/>
                </a:solidFill>
                <a:highlight>
                  <a:srgbClr val="999999"/>
                </a:highlight>
                <a:latin typeface="Lato"/>
                <a:ea typeface="Lato"/>
                <a:cs typeface="Lato"/>
                <a:sym typeface="Lato"/>
              </a:rPr>
              <a:t> </a:t>
            </a:r>
            <a:endParaRPr/>
          </a:p>
        </p:txBody>
      </p:sp>
      <p:sp>
        <p:nvSpPr>
          <p:cNvPr id="394" name="Google Shape;394;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0" name="Google Shape;40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45f4c2851_2_3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45f4c2851_2_3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MX"/>
              <a:t>Corporate governance is the system of rules, practices, and processes by which a firm is directed and controlled.</a:t>
            </a:r>
            <a:endParaRPr/>
          </a:p>
          <a:p>
            <a:pPr indent="0" lvl="0" marL="0" rtl="0" algn="l">
              <a:spcBef>
                <a:spcPts val="0"/>
              </a:spcBef>
              <a:spcAft>
                <a:spcPts val="0"/>
              </a:spcAft>
              <a:buNone/>
            </a:pPr>
            <a:r>
              <a:rPr lang="es-MX"/>
              <a:t>Firms have to </a:t>
            </a:r>
            <a:r>
              <a:rPr lang="es-MX"/>
              <a:t>think about the availability of their produ</a:t>
            </a:r>
            <a:r>
              <a:rPr lang="es-MX"/>
              <a:t>c</a:t>
            </a:r>
            <a:r>
              <a:rPr lang="es-MX"/>
              <a:t>ts especially if the cure from a fatal disease or social inclusion with respect to a new technology depend on them.</a:t>
            </a:r>
            <a:endParaRPr/>
          </a:p>
        </p:txBody>
      </p:sp>
      <p:sp>
        <p:nvSpPr>
          <p:cNvPr id="156" name="Google Shape;156;g745f4c2851_2_3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745f4c2851_2_9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45f4c2851_2_9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s-MX"/>
              <a:t>Customers are interested in dealing with firms that are ethical. Thus, ethical decision making becomes a source of distinctiveness and competitive advantage. This means that entrepreneurs can make their firms do more good and get ahead of competition just by doing so.</a:t>
            </a:r>
            <a:endParaRPr/>
          </a:p>
        </p:txBody>
      </p:sp>
      <p:sp>
        <p:nvSpPr>
          <p:cNvPr id="174" name="Google Shape;174;g745f4c2851_2_9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45f4c2851_2_9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45f4c2851_2_90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g745f4c2851_2_90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Calibri"/>
              <a:buChar char="-"/>
            </a:pPr>
            <a:r>
              <a:rPr lang="es-MX"/>
              <a:t>Placing high priority on ethical behavior helps regulate scandals caused by questionable employee actions.</a:t>
            </a:r>
            <a:endParaRPr/>
          </a:p>
          <a:p>
            <a:pPr indent="-171450" lvl="0" marL="171450" rtl="0" algn="l">
              <a:spcBef>
                <a:spcPts val="0"/>
              </a:spcBef>
              <a:spcAft>
                <a:spcPts val="0"/>
              </a:spcAft>
              <a:buClr>
                <a:schemeClr val="dk1"/>
              </a:buClr>
              <a:buSzPts val="1200"/>
              <a:buFont typeface="Calibri"/>
              <a:buChar char="-"/>
            </a:pPr>
            <a:r>
              <a:rPr lang="es-MX"/>
              <a:t>Not only companies have code of ethics, also schools/universities have student code of ethics</a:t>
            </a:r>
            <a:endParaRPr/>
          </a:p>
        </p:txBody>
      </p:sp>
      <p:sp>
        <p:nvSpPr>
          <p:cNvPr id="207" name="Google Shape;207;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4" name="Google Shape;214;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s-MX"/>
              <a:t>The code by itself is not enough to encourage ethical behavior, a system is necessary.</a:t>
            </a:r>
            <a:endParaRPr/>
          </a:p>
          <a:p>
            <a:pPr indent="0" lvl="0" marL="0" rtl="0" algn="l">
              <a:spcBef>
                <a:spcPts val="0"/>
              </a:spcBef>
              <a:spcAft>
                <a:spcPts val="0"/>
              </a:spcAft>
              <a:buNone/>
            </a:pPr>
            <a:r>
              <a:rPr lang="es-MX"/>
              <a:t>Since employees model their behavior based on the leaders, the leaders must make sure they act ethically. </a:t>
            </a:r>
            <a:r>
              <a:rPr lang="es-MX"/>
              <a:t>Managers specially must abide by the code of ethics. Employees quickly tell the difference between what is said and what is done. Leaders should “walk the talk”.</a:t>
            </a:r>
            <a:endParaRPr/>
          </a:p>
          <a:p>
            <a:pPr indent="0" lvl="0" marL="0" rtl="0" algn="l">
              <a:spcBef>
                <a:spcPts val="0"/>
              </a:spcBef>
              <a:spcAft>
                <a:spcPts val="0"/>
              </a:spcAft>
              <a:buSzPts val="1100"/>
              <a:buNone/>
            </a:pPr>
            <a:r>
              <a:rPr lang="es-MX"/>
              <a:t>Ethics should be one of the organization’s core values (part of their identity and reflected in the culture).</a:t>
            </a:r>
            <a:endParaRPr/>
          </a:p>
          <a:p>
            <a:pPr indent="0" lvl="0" marL="0" rtl="0" algn="l">
              <a:spcBef>
                <a:spcPts val="0"/>
              </a:spcBef>
              <a:spcAft>
                <a:spcPts val="0"/>
              </a:spcAft>
              <a:buNone/>
            </a:pPr>
            <a:r>
              <a:rPr lang="es-MX"/>
              <a:t>Ethics is reflected in hiring practices. Candidates who display honesty and integrity impress the managers. </a:t>
            </a:r>
            <a:r>
              <a:rPr b="0" i="0" lang="es-MX" sz="1200" u="none" strike="noStrike">
                <a:solidFill>
                  <a:schemeClr val="dk1"/>
                </a:solidFill>
                <a:latin typeface="Calibri"/>
                <a:ea typeface="Calibri"/>
                <a:cs typeface="Calibri"/>
                <a:sym typeface="Calibri"/>
              </a:rPr>
              <a:t>Source: Max Messmer, “Does Your Company Have a Code of Ethics?” </a:t>
            </a:r>
            <a:r>
              <a:rPr b="0" i="1" lang="es-MX" sz="1200" u="none" strike="noStrike">
                <a:solidFill>
                  <a:schemeClr val="dk1"/>
                </a:solidFill>
                <a:latin typeface="Calibri"/>
                <a:ea typeface="Calibri"/>
                <a:cs typeface="Calibri"/>
                <a:sym typeface="Calibri"/>
              </a:rPr>
              <a:t>Strategic Finance</a:t>
            </a:r>
            <a:r>
              <a:rPr b="0" i="0" lang="es-MX" sz="1200" u="none" strike="noStrike">
                <a:solidFill>
                  <a:schemeClr val="dk1"/>
                </a:solidFill>
                <a:latin typeface="Calibri"/>
                <a:ea typeface="Calibri"/>
                <a:cs typeface="Calibri"/>
                <a:sym typeface="Calibri"/>
              </a:rPr>
              <a:t>, April 2003.</a:t>
            </a:r>
            <a:endParaRPr/>
          </a:p>
          <a:p>
            <a:pPr indent="0" lvl="0" marL="0" rtl="0" algn="l">
              <a:spcBef>
                <a:spcPts val="0"/>
              </a:spcBef>
              <a:spcAft>
                <a:spcPts val="0"/>
              </a:spcAft>
              <a:buNone/>
            </a:pPr>
            <a:r>
              <a:rPr b="0" i="0" lang="es-MX" sz="1200" u="none" strike="noStrike">
                <a:solidFill>
                  <a:schemeClr val="dk1"/>
                </a:solidFill>
                <a:latin typeface="Calibri"/>
                <a:ea typeface="Calibri"/>
                <a:cs typeface="Calibri"/>
                <a:sym typeface="Calibri"/>
              </a:rPr>
              <a:t>If employees voice their concerns, managers can fix the issues. Taking action is important because it reinforces the code of ethics.</a:t>
            </a:r>
            <a:endParaRPr/>
          </a:p>
        </p:txBody>
      </p:sp>
      <p:sp>
        <p:nvSpPr>
          <p:cNvPr id="215" name="Google Shape;215;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745f4c2851_2_12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745f4c2851_2_12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s-MX"/>
              <a:t>Largely similar in ethical decision making, but some important differences to consider:</a:t>
            </a:r>
            <a:endParaRPr/>
          </a:p>
          <a:p>
            <a:pPr indent="457200" lvl="0" marL="0" rtl="0" algn="l">
              <a:spcBef>
                <a:spcPts val="0"/>
              </a:spcBef>
              <a:spcAft>
                <a:spcPts val="0"/>
              </a:spcAft>
              <a:buClr>
                <a:schemeClr val="dk1"/>
              </a:buClr>
              <a:buSzPts val="1100"/>
              <a:buFont typeface="Arial"/>
              <a:buNone/>
            </a:pPr>
            <a:r>
              <a:rPr lang="es-MX"/>
              <a:t>Managers face the issue of needing to forgo their personal values for those of the organization. Entrepreneurs can create their organizations such that its values are aligned to their own.</a:t>
            </a:r>
            <a:endParaRPr/>
          </a:p>
          <a:p>
            <a:pPr indent="457200" lvl="0" marL="0" rtl="0" algn="l">
              <a:spcBef>
                <a:spcPts val="0"/>
              </a:spcBef>
              <a:spcAft>
                <a:spcPts val="0"/>
              </a:spcAft>
              <a:buNone/>
            </a:pPr>
            <a:r>
              <a:rPr lang="es-MX"/>
              <a:t>Managers are less likely to view the organization as their own, thus treating it less fairly than an entrepreneur treats its own firm.</a:t>
            </a:r>
            <a:endParaRPr/>
          </a:p>
          <a:p>
            <a:pPr indent="0" lvl="0" marL="0" rtl="0" algn="l">
              <a:spcBef>
                <a:spcPts val="0"/>
              </a:spcBef>
              <a:spcAft>
                <a:spcPts val="0"/>
              </a:spcAft>
              <a:buNone/>
            </a:pPr>
            <a:r>
              <a:rPr lang="es-MX"/>
              <a:t>As managers and entrepreneurs develop stronger relationships with customers and stakeholders, the more likely it is that they will be more ethical towards them and the communities they might represent.</a:t>
            </a:r>
            <a:endParaRPr/>
          </a:p>
        </p:txBody>
      </p:sp>
      <p:sp>
        <p:nvSpPr>
          <p:cNvPr id="224" name="Google Shape;224;g745f4c2851_2_12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745da45656_0_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90000"/>
              </a:lnSpc>
              <a:spcBef>
                <a:spcPts val="0"/>
              </a:spcBef>
              <a:spcAft>
                <a:spcPts val="2100"/>
              </a:spcAft>
              <a:buNone/>
            </a:pPr>
            <a:r>
              <a:t/>
            </a:r>
            <a:endParaRPr>
              <a:solidFill>
                <a:srgbClr val="000000"/>
              </a:solidFill>
            </a:endParaRPr>
          </a:p>
        </p:txBody>
      </p:sp>
      <p:sp>
        <p:nvSpPr>
          <p:cNvPr id="237" name="Google Shape;237;g745da45656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3" name="Shape 13"/>
        <p:cNvGrpSpPr/>
        <p:nvPr/>
      </p:nvGrpSpPr>
      <p:grpSpPr>
        <a:xfrm>
          <a:off x="0" y="0"/>
          <a:ext cx="0" cy="0"/>
          <a:chOff x="0" y="0"/>
          <a:chExt cx="0" cy="0"/>
        </a:xfrm>
      </p:grpSpPr>
      <p:sp>
        <p:nvSpPr>
          <p:cNvPr id="14" name="Google Shape;14;g7464d8c875_1_4"/>
          <p:cNvSpPr/>
          <p:nvPr/>
        </p:nvSpPr>
        <p:spPr>
          <a:xfrm rot="5400000">
            <a:off x="10000500" y="673"/>
            <a:ext cx="2191500" cy="2191500"/>
          </a:xfrm>
          <a:prstGeom prst="diagStripe">
            <a:avLst>
              <a:gd fmla="val 0" name="adj"/>
            </a:avLst>
          </a:prstGeom>
          <a:solidFill>
            <a:schemeClr val="lt1">
              <a:alpha val="303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 name="Google Shape;15;g7464d8c875_1_4"/>
          <p:cNvGrpSpPr/>
          <p:nvPr/>
        </p:nvGrpSpPr>
        <p:grpSpPr>
          <a:xfrm>
            <a:off x="0" y="654"/>
            <a:ext cx="6871435" cy="6845694"/>
            <a:chOff x="0" y="75"/>
            <a:chExt cx="5153705" cy="5152950"/>
          </a:xfrm>
        </p:grpSpPr>
        <p:sp>
          <p:nvSpPr>
            <p:cNvPr id="16" name="Google Shape;16;g7464d8c875_1_4"/>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 name="Google Shape;17;g7464d8c875_1_4"/>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 name="Google Shape;18;g7464d8c875_1_4"/>
            <p:cNvSpPr/>
            <p:nvPr/>
          </p:nvSpPr>
          <p:spPr>
            <a:xfrm rot="-5400000">
              <a:off x="1646" y="-75"/>
              <a:ext cx="2299800" cy="2300100"/>
            </a:xfrm>
            <a:prstGeom prst="diagStripe">
              <a:avLst>
                <a:gd fmla="val 50000"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 name="Google Shape;19;g7464d8c875_1_4"/>
            <p:cNvSpPr/>
            <p:nvPr/>
          </p:nvSpPr>
          <p:spPr>
            <a:xfrm flipH="1">
              <a:off x="652821" y="590035"/>
              <a:ext cx="2300100" cy="2299800"/>
            </a:xfrm>
            <a:prstGeom prst="diagStripe">
              <a:avLst>
                <a:gd fmla="val 50000" name="adj"/>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0" name="Google Shape;20;g7464d8c875_1_4"/>
          <p:cNvSpPr txBox="1"/>
          <p:nvPr>
            <p:ph type="ctrTitle"/>
          </p:nvPr>
        </p:nvSpPr>
        <p:spPr>
          <a:xfrm>
            <a:off x="4716200" y="2104533"/>
            <a:ext cx="6690000" cy="2105100"/>
          </a:xfrm>
          <a:prstGeom prst="rect">
            <a:avLst/>
          </a:prstGeom>
        </p:spPr>
        <p:txBody>
          <a:bodyPr anchorCtr="0" anchor="t" bIns="121900" lIns="121900" spcFirstLastPara="1" rIns="121900" wrap="square" tIns="121900">
            <a:noAutofit/>
          </a:bodyPr>
          <a:lstStyle>
            <a:lvl1pPr lvl="0">
              <a:spcBef>
                <a:spcPts val="0"/>
              </a:spcBef>
              <a:spcAft>
                <a:spcPts val="0"/>
              </a:spcAft>
              <a:buSzPts val="5300"/>
              <a:buNone/>
              <a:defRPr sz="5300"/>
            </a:lvl1pPr>
            <a:lvl2pPr lvl="1">
              <a:spcBef>
                <a:spcPts val="0"/>
              </a:spcBef>
              <a:spcAft>
                <a:spcPts val="0"/>
              </a:spcAft>
              <a:buSzPts val="5300"/>
              <a:buNone/>
              <a:defRPr sz="5300"/>
            </a:lvl2pPr>
            <a:lvl3pPr lvl="2">
              <a:spcBef>
                <a:spcPts val="0"/>
              </a:spcBef>
              <a:spcAft>
                <a:spcPts val="0"/>
              </a:spcAft>
              <a:buSzPts val="5300"/>
              <a:buNone/>
              <a:defRPr sz="5300"/>
            </a:lvl3pPr>
            <a:lvl4pPr lvl="3">
              <a:spcBef>
                <a:spcPts val="0"/>
              </a:spcBef>
              <a:spcAft>
                <a:spcPts val="0"/>
              </a:spcAft>
              <a:buSzPts val="5300"/>
              <a:buNone/>
              <a:defRPr sz="5300"/>
            </a:lvl4pPr>
            <a:lvl5pPr lvl="4">
              <a:spcBef>
                <a:spcPts val="0"/>
              </a:spcBef>
              <a:spcAft>
                <a:spcPts val="0"/>
              </a:spcAft>
              <a:buSzPts val="5300"/>
              <a:buNone/>
              <a:defRPr sz="5300"/>
            </a:lvl5pPr>
            <a:lvl6pPr lvl="5">
              <a:spcBef>
                <a:spcPts val="0"/>
              </a:spcBef>
              <a:spcAft>
                <a:spcPts val="0"/>
              </a:spcAft>
              <a:buSzPts val="5300"/>
              <a:buNone/>
              <a:defRPr sz="5300"/>
            </a:lvl6pPr>
            <a:lvl7pPr lvl="6">
              <a:spcBef>
                <a:spcPts val="0"/>
              </a:spcBef>
              <a:spcAft>
                <a:spcPts val="0"/>
              </a:spcAft>
              <a:buSzPts val="5300"/>
              <a:buNone/>
              <a:defRPr sz="5300"/>
            </a:lvl7pPr>
            <a:lvl8pPr lvl="7">
              <a:spcBef>
                <a:spcPts val="0"/>
              </a:spcBef>
              <a:spcAft>
                <a:spcPts val="0"/>
              </a:spcAft>
              <a:buSzPts val="5300"/>
              <a:buNone/>
              <a:defRPr sz="5300"/>
            </a:lvl8pPr>
            <a:lvl9pPr lvl="8">
              <a:spcBef>
                <a:spcPts val="0"/>
              </a:spcBef>
              <a:spcAft>
                <a:spcPts val="0"/>
              </a:spcAft>
              <a:buSzPts val="5300"/>
              <a:buNone/>
              <a:defRPr sz="5300"/>
            </a:lvl9pPr>
          </a:lstStyle>
          <a:p/>
        </p:txBody>
      </p:sp>
      <p:sp>
        <p:nvSpPr>
          <p:cNvPr id="21" name="Google Shape;21;g7464d8c875_1_4"/>
          <p:cNvSpPr txBox="1"/>
          <p:nvPr>
            <p:ph idx="1" type="subTitle"/>
          </p:nvPr>
        </p:nvSpPr>
        <p:spPr>
          <a:xfrm>
            <a:off x="6778600" y="5233233"/>
            <a:ext cx="4627500" cy="674700"/>
          </a:xfrm>
          <a:prstGeom prst="rect">
            <a:avLst/>
          </a:prstGeom>
        </p:spPr>
        <p:txBody>
          <a:bodyPr anchorCtr="0" anchor="t" bIns="121900" lIns="121900" spcFirstLastPara="1" rIns="121900" wrap="square" tIns="121900">
            <a:no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p:txBody>
      </p:sp>
      <p:sp>
        <p:nvSpPr>
          <p:cNvPr id="22" name="Google Shape;22;g7464d8c875_1_4"/>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9" name="Shape 109"/>
        <p:cNvGrpSpPr/>
        <p:nvPr/>
      </p:nvGrpSpPr>
      <p:grpSpPr>
        <a:xfrm>
          <a:off x="0" y="0"/>
          <a:ext cx="0" cy="0"/>
          <a:chOff x="0" y="0"/>
          <a:chExt cx="0" cy="0"/>
        </a:xfrm>
      </p:grpSpPr>
      <p:grpSp>
        <p:nvGrpSpPr>
          <p:cNvPr id="110" name="Google Shape;110;g7464d8c875_1_100"/>
          <p:cNvGrpSpPr/>
          <p:nvPr/>
        </p:nvGrpSpPr>
        <p:grpSpPr>
          <a:xfrm>
            <a:off x="5875053" y="0"/>
            <a:ext cx="6316642" cy="6857248"/>
            <a:chOff x="4406400" y="0"/>
            <a:chExt cx="4737600" cy="5143065"/>
          </a:xfrm>
        </p:grpSpPr>
        <p:sp>
          <p:nvSpPr>
            <p:cNvPr id="111" name="Google Shape;111;g7464d8c875_1_100"/>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2" name="Google Shape;112;g7464d8c875_1_100"/>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3" name="Google Shape;113;g7464d8c875_1_100"/>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4" name="Google Shape;114;g7464d8c875_1_100"/>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5" name="Google Shape;115;g7464d8c875_1_100"/>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 name="Google Shape;116;g7464d8c875_1_10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7" name="Google Shape;117;g7464d8c875_1_100"/>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8" name="Google Shape;118;g7464d8c875_1_100"/>
            <p:cNvSpPr/>
            <p:nvPr/>
          </p:nvSpPr>
          <p:spPr>
            <a:xfrm flipH="1">
              <a:off x="6908099" y="2069505"/>
              <a:ext cx="808800" cy="808800"/>
            </a:xfrm>
            <a:prstGeom prst="diagStripe">
              <a:avLst>
                <a:gd fmla="val 50000" name="adj"/>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9" name="Google Shape;119;g7464d8c875_1_100"/>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0" name="Google Shape;120;g7464d8c875_1_100"/>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1" name="Google Shape;121;g7464d8c875_1_100"/>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2" name="Google Shape;122;g7464d8c875_1_100"/>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3" name="Google Shape;123;g7464d8c875_1_100"/>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4" name="Google Shape;124;g7464d8c875_1_10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5" name="Google Shape;125;g7464d8c875_1_100"/>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6" name="Google Shape;126;g7464d8c875_1_10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7" name="Google Shape;127;g7464d8c875_1_100"/>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8" name="Google Shape;128;g7464d8c875_1_100"/>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9" name="Google Shape;129;g7464d8c875_1_100"/>
          <p:cNvSpPr txBox="1"/>
          <p:nvPr>
            <p:ph hasCustomPrompt="1" type="title"/>
          </p:nvPr>
        </p:nvSpPr>
        <p:spPr>
          <a:xfrm>
            <a:off x="1098467" y="1712900"/>
            <a:ext cx="6368100" cy="1734300"/>
          </a:xfrm>
          <a:prstGeom prst="rect">
            <a:avLst/>
          </a:prstGeom>
        </p:spPr>
        <p:txBody>
          <a:bodyPr anchorCtr="0" anchor="t" bIns="121900" lIns="121900" spcFirstLastPara="1" rIns="121900" wrap="square" tIns="121900">
            <a:noAutofit/>
          </a:bodyPr>
          <a:lstStyle>
            <a:lvl1pPr lvl="0">
              <a:spcBef>
                <a:spcPts val="0"/>
              </a:spcBef>
              <a:spcAft>
                <a:spcPts val="0"/>
              </a:spcAft>
              <a:buSzPts val="10700"/>
              <a:buNone/>
              <a:defRPr sz="10700"/>
            </a:lvl1pPr>
            <a:lvl2pPr lvl="1">
              <a:spcBef>
                <a:spcPts val="0"/>
              </a:spcBef>
              <a:spcAft>
                <a:spcPts val="0"/>
              </a:spcAft>
              <a:buSzPts val="10700"/>
              <a:buNone/>
              <a:defRPr sz="10700"/>
            </a:lvl2pPr>
            <a:lvl3pPr lvl="2">
              <a:spcBef>
                <a:spcPts val="0"/>
              </a:spcBef>
              <a:spcAft>
                <a:spcPts val="0"/>
              </a:spcAft>
              <a:buSzPts val="10700"/>
              <a:buNone/>
              <a:defRPr sz="10700"/>
            </a:lvl3pPr>
            <a:lvl4pPr lvl="3">
              <a:spcBef>
                <a:spcPts val="0"/>
              </a:spcBef>
              <a:spcAft>
                <a:spcPts val="0"/>
              </a:spcAft>
              <a:buSzPts val="10700"/>
              <a:buNone/>
              <a:defRPr sz="10700"/>
            </a:lvl4pPr>
            <a:lvl5pPr lvl="4">
              <a:spcBef>
                <a:spcPts val="0"/>
              </a:spcBef>
              <a:spcAft>
                <a:spcPts val="0"/>
              </a:spcAft>
              <a:buSzPts val="10700"/>
              <a:buNone/>
              <a:defRPr sz="10700"/>
            </a:lvl5pPr>
            <a:lvl6pPr lvl="5">
              <a:spcBef>
                <a:spcPts val="0"/>
              </a:spcBef>
              <a:spcAft>
                <a:spcPts val="0"/>
              </a:spcAft>
              <a:buSzPts val="10700"/>
              <a:buNone/>
              <a:defRPr sz="10700"/>
            </a:lvl6pPr>
            <a:lvl7pPr lvl="6">
              <a:spcBef>
                <a:spcPts val="0"/>
              </a:spcBef>
              <a:spcAft>
                <a:spcPts val="0"/>
              </a:spcAft>
              <a:buSzPts val="10700"/>
              <a:buNone/>
              <a:defRPr sz="10700"/>
            </a:lvl7pPr>
            <a:lvl8pPr lvl="7">
              <a:spcBef>
                <a:spcPts val="0"/>
              </a:spcBef>
              <a:spcAft>
                <a:spcPts val="0"/>
              </a:spcAft>
              <a:buSzPts val="10700"/>
              <a:buNone/>
              <a:defRPr sz="10700"/>
            </a:lvl8pPr>
            <a:lvl9pPr lvl="8">
              <a:spcBef>
                <a:spcPts val="0"/>
              </a:spcBef>
              <a:spcAft>
                <a:spcPts val="0"/>
              </a:spcAft>
              <a:buSzPts val="10700"/>
              <a:buNone/>
              <a:defRPr sz="10700"/>
            </a:lvl9pPr>
          </a:lstStyle>
          <a:p>
            <a:r>
              <a:t>xx%</a:t>
            </a:r>
          </a:p>
        </p:txBody>
      </p:sp>
      <p:sp>
        <p:nvSpPr>
          <p:cNvPr id="130" name="Google Shape;130;g7464d8c875_1_100"/>
          <p:cNvSpPr txBox="1"/>
          <p:nvPr>
            <p:ph idx="1" type="body"/>
          </p:nvPr>
        </p:nvSpPr>
        <p:spPr>
          <a:xfrm>
            <a:off x="1098467" y="3524166"/>
            <a:ext cx="6368100" cy="1625100"/>
          </a:xfrm>
          <a:prstGeom prst="rect">
            <a:avLst/>
          </a:prstGeom>
        </p:spPr>
        <p:txBody>
          <a:bodyPr anchorCtr="0" anchor="t" bIns="121900" lIns="121900" spcFirstLastPara="1" rIns="121900" wrap="square" tIns="121900">
            <a:noAutofit/>
          </a:bodyPr>
          <a:lstStyle>
            <a:lvl1pPr indent="-336550" lvl="0" marL="457200">
              <a:spcBef>
                <a:spcPts val="0"/>
              </a:spcBef>
              <a:spcAft>
                <a:spcPts val="0"/>
              </a:spcAft>
              <a:buSzPts val="1700"/>
              <a:buChar char="●"/>
              <a:defRPr/>
            </a:lvl1pPr>
            <a:lvl2pPr indent="-323850" lvl="1" marL="914400">
              <a:spcBef>
                <a:spcPts val="2100"/>
              </a:spcBef>
              <a:spcAft>
                <a:spcPts val="0"/>
              </a:spcAft>
              <a:buSzPts val="1500"/>
              <a:buChar char="○"/>
              <a:defRPr/>
            </a:lvl2pPr>
            <a:lvl3pPr indent="-323850" lvl="2" marL="1371600">
              <a:spcBef>
                <a:spcPts val="2100"/>
              </a:spcBef>
              <a:spcAft>
                <a:spcPts val="0"/>
              </a:spcAft>
              <a:buSzPts val="1500"/>
              <a:buChar char="■"/>
              <a:defRPr/>
            </a:lvl3pPr>
            <a:lvl4pPr indent="-323850" lvl="3" marL="1828800">
              <a:spcBef>
                <a:spcPts val="2100"/>
              </a:spcBef>
              <a:spcAft>
                <a:spcPts val="0"/>
              </a:spcAft>
              <a:buSzPts val="1500"/>
              <a:buChar char="●"/>
              <a:defRPr/>
            </a:lvl4pPr>
            <a:lvl5pPr indent="-323850" lvl="4" marL="2286000">
              <a:spcBef>
                <a:spcPts val="2100"/>
              </a:spcBef>
              <a:spcAft>
                <a:spcPts val="0"/>
              </a:spcAft>
              <a:buSzPts val="1500"/>
              <a:buChar char="○"/>
              <a:defRPr/>
            </a:lvl5pPr>
            <a:lvl6pPr indent="-323850" lvl="5" marL="2743200">
              <a:spcBef>
                <a:spcPts val="2100"/>
              </a:spcBef>
              <a:spcAft>
                <a:spcPts val="0"/>
              </a:spcAft>
              <a:buSzPts val="1500"/>
              <a:buChar char="■"/>
              <a:defRPr/>
            </a:lvl6pPr>
            <a:lvl7pPr indent="-323850" lvl="6" marL="3200400">
              <a:spcBef>
                <a:spcPts val="2100"/>
              </a:spcBef>
              <a:spcAft>
                <a:spcPts val="0"/>
              </a:spcAft>
              <a:buSzPts val="1500"/>
              <a:buChar char="●"/>
              <a:defRPr/>
            </a:lvl7pPr>
            <a:lvl8pPr indent="-323850" lvl="7" marL="3657600">
              <a:spcBef>
                <a:spcPts val="2100"/>
              </a:spcBef>
              <a:spcAft>
                <a:spcPts val="0"/>
              </a:spcAft>
              <a:buSzPts val="1500"/>
              <a:buChar char="○"/>
              <a:defRPr/>
            </a:lvl8pPr>
            <a:lvl9pPr indent="-323850" lvl="8" marL="4114800">
              <a:spcBef>
                <a:spcPts val="2100"/>
              </a:spcBef>
              <a:spcAft>
                <a:spcPts val="2100"/>
              </a:spcAft>
              <a:buSzPts val="1500"/>
              <a:buChar char="■"/>
              <a:defRPr/>
            </a:lvl9pPr>
          </a:lstStyle>
          <a:p/>
        </p:txBody>
      </p:sp>
      <p:sp>
        <p:nvSpPr>
          <p:cNvPr id="131" name="Google Shape;131;g7464d8c875_1_100"/>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32" name="Shape 132"/>
        <p:cNvGrpSpPr/>
        <p:nvPr/>
      </p:nvGrpSpPr>
      <p:grpSpPr>
        <a:xfrm>
          <a:off x="0" y="0"/>
          <a:ext cx="0" cy="0"/>
          <a:chOff x="0" y="0"/>
          <a:chExt cx="0" cy="0"/>
        </a:xfrm>
      </p:grpSpPr>
      <p:sp>
        <p:nvSpPr>
          <p:cNvPr id="133" name="Google Shape;133;g7464d8c875_1_123"/>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134" name="Shape 134"/>
        <p:cNvGrpSpPr/>
        <p:nvPr/>
      </p:nvGrpSpPr>
      <p:grpSpPr>
        <a:xfrm>
          <a:off x="0" y="0"/>
          <a:ext cx="0" cy="0"/>
          <a:chOff x="0" y="0"/>
          <a:chExt cx="0" cy="0"/>
        </a:xfrm>
      </p:grpSpPr>
      <p:sp>
        <p:nvSpPr>
          <p:cNvPr id="135" name="Google Shape;135;g7464d8c875_1_12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36" name="Google Shape;136;g7464d8c875_1_12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2100"/>
              </a:spcBef>
              <a:spcAft>
                <a:spcPts val="0"/>
              </a:spcAft>
              <a:buClr>
                <a:schemeClr val="dk1"/>
              </a:buClr>
              <a:buSzPts val="1800"/>
              <a:buChar char="○"/>
              <a:defRPr/>
            </a:lvl2pPr>
            <a:lvl3pPr indent="-342900" lvl="2" marL="1371600" rtl="0" algn="l">
              <a:lnSpc>
                <a:spcPct val="90000"/>
              </a:lnSpc>
              <a:spcBef>
                <a:spcPts val="2100"/>
              </a:spcBef>
              <a:spcAft>
                <a:spcPts val="0"/>
              </a:spcAft>
              <a:buClr>
                <a:schemeClr val="dk1"/>
              </a:buClr>
              <a:buSzPts val="1800"/>
              <a:buChar char="■"/>
              <a:defRPr/>
            </a:lvl3pPr>
            <a:lvl4pPr indent="-342900" lvl="3" marL="1828800" rtl="0" algn="l">
              <a:lnSpc>
                <a:spcPct val="90000"/>
              </a:lnSpc>
              <a:spcBef>
                <a:spcPts val="2100"/>
              </a:spcBef>
              <a:spcAft>
                <a:spcPts val="0"/>
              </a:spcAft>
              <a:buClr>
                <a:schemeClr val="dk1"/>
              </a:buClr>
              <a:buSzPts val="1800"/>
              <a:buChar char="●"/>
              <a:defRPr/>
            </a:lvl4pPr>
            <a:lvl5pPr indent="-342900" lvl="4" marL="2286000" rtl="0" algn="l">
              <a:lnSpc>
                <a:spcPct val="90000"/>
              </a:lnSpc>
              <a:spcBef>
                <a:spcPts val="2100"/>
              </a:spcBef>
              <a:spcAft>
                <a:spcPts val="0"/>
              </a:spcAft>
              <a:buClr>
                <a:schemeClr val="dk1"/>
              </a:buClr>
              <a:buSzPts val="1800"/>
              <a:buChar char="○"/>
              <a:defRPr/>
            </a:lvl5pPr>
            <a:lvl6pPr indent="-342900" lvl="5" marL="2743200" rtl="0" algn="l">
              <a:lnSpc>
                <a:spcPct val="90000"/>
              </a:lnSpc>
              <a:spcBef>
                <a:spcPts val="2100"/>
              </a:spcBef>
              <a:spcAft>
                <a:spcPts val="0"/>
              </a:spcAft>
              <a:buClr>
                <a:schemeClr val="dk1"/>
              </a:buClr>
              <a:buSzPts val="1800"/>
              <a:buChar char="■"/>
              <a:defRPr/>
            </a:lvl6pPr>
            <a:lvl7pPr indent="-342900" lvl="6" marL="3200400" rtl="0" algn="l">
              <a:lnSpc>
                <a:spcPct val="90000"/>
              </a:lnSpc>
              <a:spcBef>
                <a:spcPts val="2100"/>
              </a:spcBef>
              <a:spcAft>
                <a:spcPts val="0"/>
              </a:spcAft>
              <a:buClr>
                <a:schemeClr val="dk1"/>
              </a:buClr>
              <a:buSzPts val="1800"/>
              <a:buChar char="●"/>
              <a:defRPr/>
            </a:lvl7pPr>
            <a:lvl8pPr indent="-342900" lvl="7" marL="3657600" rtl="0" algn="l">
              <a:lnSpc>
                <a:spcPct val="90000"/>
              </a:lnSpc>
              <a:spcBef>
                <a:spcPts val="2100"/>
              </a:spcBef>
              <a:spcAft>
                <a:spcPts val="0"/>
              </a:spcAft>
              <a:buClr>
                <a:schemeClr val="dk1"/>
              </a:buClr>
              <a:buSzPts val="1800"/>
              <a:buChar char="○"/>
              <a:defRPr/>
            </a:lvl8pPr>
            <a:lvl9pPr indent="-342900" lvl="8" marL="4114800" rtl="0" algn="l">
              <a:lnSpc>
                <a:spcPct val="90000"/>
              </a:lnSpc>
              <a:spcBef>
                <a:spcPts val="2100"/>
              </a:spcBef>
              <a:spcAft>
                <a:spcPts val="2100"/>
              </a:spcAft>
              <a:buClr>
                <a:schemeClr val="dk1"/>
              </a:buClr>
              <a:buSzPts val="1800"/>
              <a:buChar char="■"/>
              <a:defRPr/>
            </a:lvl9pPr>
          </a:lstStyle>
          <a:p/>
        </p:txBody>
      </p:sp>
      <p:sp>
        <p:nvSpPr>
          <p:cNvPr id="137" name="Google Shape;137;g7464d8c875_1_12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8" name="Google Shape;138;g7464d8c875_1_12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9" name="Google Shape;139;g7464d8c875_1_12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3" name="Shape 23"/>
        <p:cNvGrpSpPr/>
        <p:nvPr/>
      </p:nvGrpSpPr>
      <p:grpSpPr>
        <a:xfrm>
          <a:off x="0" y="0"/>
          <a:ext cx="0" cy="0"/>
          <a:chOff x="0" y="0"/>
          <a:chExt cx="0" cy="0"/>
        </a:xfrm>
      </p:grpSpPr>
      <p:grpSp>
        <p:nvGrpSpPr>
          <p:cNvPr id="24" name="Google Shape;24;g7464d8c875_1_14"/>
          <p:cNvGrpSpPr/>
          <p:nvPr/>
        </p:nvGrpSpPr>
        <p:grpSpPr>
          <a:xfrm>
            <a:off x="5875053" y="0"/>
            <a:ext cx="6316642" cy="6857248"/>
            <a:chOff x="4406400" y="0"/>
            <a:chExt cx="4737600" cy="5143065"/>
          </a:xfrm>
        </p:grpSpPr>
        <p:sp>
          <p:nvSpPr>
            <p:cNvPr id="25" name="Google Shape;25;g7464d8c875_1_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6" name="Google Shape;26;g7464d8c875_1_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 name="Google Shape;27;g7464d8c875_1_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 name="Google Shape;28;g7464d8c875_1_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9" name="Google Shape;29;g7464d8c875_1_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0" name="Google Shape;30;g7464d8c875_1_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1" name="Google Shape;31;g7464d8c875_1_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2" name="Google Shape;32;g7464d8c875_1_14"/>
            <p:cNvSpPr/>
            <p:nvPr/>
          </p:nvSpPr>
          <p:spPr>
            <a:xfrm flipH="1">
              <a:off x="6908099" y="2069505"/>
              <a:ext cx="808800" cy="808800"/>
            </a:xfrm>
            <a:prstGeom prst="diagStripe">
              <a:avLst>
                <a:gd fmla="val 50000" name="adj"/>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3" name="Google Shape;33;g7464d8c875_1_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 name="Google Shape;34;g7464d8c875_1_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5" name="Google Shape;35;g7464d8c875_1_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6" name="Google Shape;36;g7464d8c875_1_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 name="Google Shape;37;g7464d8c875_1_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 name="Google Shape;38;g7464d8c875_1_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 name="Google Shape;39;g7464d8c875_1_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 name="Google Shape;40;g7464d8c875_1_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 name="Google Shape;41;g7464d8c875_1_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2" name="Google Shape;42;g7464d8c875_1_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3" name="Google Shape;43;g7464d8c875_1_14"/>
          <p:cNvSpPr txBox="1"/>
          <p:nvPr>
            <p:ph type="title"/>
          </p:nvPr>
        </p:nvSpPr>
        <p:spPr>
          <a:xfrm>
            <a:off x="1098467" y="2737333"/>
            <a:ext cx="6116100" cy="1531500"/>
          </a:xfrm>
          <a:prstGeom prst="rect">
            <a:avLst/>
          </a:prstGeom>
        </p:spPr>
        <p:txBody>
          <a:bodyPr anchorCtr="0" anchor="ctr" bIns="121900" lIns="121900" spcFirstLastPara="1" rIns="121900" wrap="square" tIns="12190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44" name="Google Shape;44;g7464d8c875_1_14"/>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5" name="Shape 45"/>
        <p:cNvGrpSpPr/>
        <p:nvPr/>
      </p:nvGrpSpPr>
      <p:grpSpPr>
        <a:xfrm>
          <a:off x="0" y="0"/>
          <a:ext cx="0" cy="0"/>
          <a:chOff x="0" y="0"/>
          <a:chExt cx="0" cy="0"/>
        </a:xfrm>
      </p:grpSpPr>
      <p:grpSp>
        <p:nvGrpSpPr>
          <p:cNvPr id="46" name="Google Shape;46;g7464d8c875_1_36"/>
          <p:cNvGrpSpPr/>
          <p:nvPr/>
        </p:nvGrpSpPr>
        <p:grpSpPr>
          <a:xfrm>
            <a:off x="0" y="507989"/>
            <a:ext cx="1383765" cy="1355016"/>
            <a:chOff x="0" y="381001"/>
            <a:chExt cx="1037850" cy="1016287"/>
          </a:xfrm>
        </p:grpSpPr>
        <p:sp>
          <p:nvSpPr>
            <p:cNvPr id="47" name="Google Shape;47;g7464d8c875_1_36"/>
            <p:cNvSpPr/>
            <p:nvPr/>
          </p:nvSpPr>
          <p:spPr>
            <a:xfrm rot="-5400000">
              <a:off x="0" y="381001"/>
              <a:ext cx="808800" cy="808800"/>
            </a:xfrm>
            <a:prstGeom prst="diagStripe">
              <a:avLst>
                <a:gd fmla="val 50000"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 name="Google Shape;48;g7464d8c875_1_36"/>
            <p:cNvSpPr/>
            <p:nvPr/>
          </p:nvSpPr>
          <p:spPr>
            <a:xfrm flipH="1">
              <a:off x="229050" y="588489"/>
              <a:ext cx="808800" cy="808800"/>
            </a:xfrm>
            <a:prstGeom prst="diagStripe">
              <a:avLst>
                <a:gd fmla="val 50000" name="adj"/>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49" name="Google Shape;49;g7464d8c875_1_36"/>
          <p:cNvSpPr txBox="1"/>
          <p:nvPr>
            <p:ph type="title"/>
          </p:nvPr>
        </p:nvSpPr>
        <p:spPr>
          <a:xfrm>
            <a:off x="1730000" y="525000"/>
            <a:ext cx="9385200" cy="1218900"/>
          </a:xfrm>
          <a:prstGeom prst="rect">
            <a:avLst/>
          </a:prstGeom>
        </p:spPr>
        <p:txBody>
          <a:bodyPr anchorCtr="0" anchor="t" bIns="121900" lIns="121900" spcFirstLastPara="1" rIns="121900" wrap="square" tIns="12190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50" name="Google Shape;50;g7464d8c875_1_36"/>
          <p:cNvSpPr txBox="1"/>
          <p:nvPr>
            <p:ph idx="1" type="body"/>
          </p:nvPr>
        </p:nvSpPr>
        <p:spPr>
          <a:xfrm>
            <a:off x="1730000" y="2090067"/>
            <a:ext cx="9385200" cy="3881700"/>
          </a:xfrm>
          <a:prstGeom prst="rect">
            <a:avLst/>
          </a:prstGeom>
        </p:spPr>
        <p:txBody>
          <a:bodyPr anchorCtr="0" anchor="t" bIns="121900" lIns="121900" spcFirstLastPara="1" rIns="121900" wrap="square" tIns="121900">
            <a:noAutofit/>
          </a:bodyPr>
          <a:lstStyle>
            <a:lvl1pPr indent="-336550" lvl="0" marL="457200">
              <a:spcBef>
                <a:spcPts val="0"/>
              </a:spcBef>
              <a:spcAft>
                <a:spcPts val="0"/>
              </a:spcAft>
              <a:buSzPts val="1700"/>
              <a:buChar char="●"/>
              <a:defRPr/>
            </a:lvl1pPr>
            <a:lvl2pPr indent="-323850" lvl="1" marL="914400">
              <a:spcBef>
                <a:spcPts val="2100"/>
              </a:spcBef>
              <a:spcAft>
                <a:spcPts val="0"/>
              </a:spcAft>
              <a:buSzPts val="1500"/>
              <a:buChar char="○"/>
              <a:defRPr/>
            </a:lvl2pPr>
            <a:lvl3pPr indent="-323850" lvl="2" marL="1371600">
              <a:spcBef>
                <a:spcPts val="2100"/>
              </a:spcBef>
              <a:spcAft>
                <a:spcPts val="0"/>
              </a:spcAft>
              <a:buSzPts val="1500"/>
              <a:buChar char="■"/>
              <a:defRPr/>
            </a:lvl3pPr>
            <a:lvl4pPr indent="-323850" lvl="3" marL="1828800">
              <a:spcBef>
                <a:spcPts val="2100"/>
              </a:spcBef>
              <a:spcAft>
                <a:spcPts val="0"/>
              </a:spcAft>
              <a:buSzPts val="1500"/>
              <a:buChar char="●"/>
              <a:defRPr/>
            </a:lvl4pPr>
            <a:lvl5pPr indent="-323850" lvl="4" marL="2286000">
              <a:spcBef>
                <a:spcPts val="2100"/>
              </a:spcBef>
              <a:spcAft>
                <a:spcPts val="0"/>
              </a:spcAft>
              <a:buSzPts val="1500"/>
              <a:buChar char="○"/>
              <a:defRPr/>
            </a:lvl5pPr>
            <a:lvl6pPr indent="-323850" lvl="5" marL="2743200">
              <a:spcBef>
                <a:spcPts val="2100"/>
              </a:spcBef>
              <a:spcAft>
                <a:spcPts val="0"/>
              </a:spcAft>
              <a:buSzPts val="1500"/>
              <a:buChar char="■"/>
              <a:defRPr/>
            </a:lvl6pPr>
            <a:lvl7pPr indent="-323850" lvl="6" marL="3200400">
              <a:spcBef>
                <a:spcPts val="2100"/>
              </a:spcBef>
              <a:spcAft>
                <a:spcPts val="0"/>
              </a:spcAft>
              <a:buSzPts val="1500"/>
              <a:buChar char="●"/>
              <a:defRPr/>
            </a:lvl7pPr>
            <a:lvl8pPr indent="-323850" lvl="7" marL="3657600">
              <a:spcBef>
                <a:spcPts val="2100"/>
              </a:spcBef>
              <a:spcAft>
                <a:spcPts val="0"/>
              </a:spcAft>
              <a:buSzPts val="1500"/>
              <a:buChar char="○"/>
              <a:defRPr/>
            </a:lvl8pPr>
            <a:lvl9pPr indent="-323850" lvl="8" marL="4114800">
              <a:spcBef>
                <a:spcPts val="2100"/>
              </a:spcBef>
              <a:spcAft>
                <a:spcPts val="2100"/>
              </a:spcAft>
              <a:buSzPts val="1500"/>
              <a:buChar char="■"/>
              <a:defRPr/>
            </a:lvl9pPr>
          </a:lstStyle>
          <a:p/>
        </p:txBody>
      </p:sp>
      <p:sp>
        <p:nvSpPr>
          <p:cNvPr id="51" name="Google Shape;51;g7464d8c875_1_36"/>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2" name="Shape 52"/>
        <p:cNvGrpSpPr/>
        <p:nvPr/>
      </p:nvGrpSpPr>
      <p:grpSpPr>
        <a:xfrm>
          <a:off x="0" y="0"/>
          <a:ext cx="0" cy="0"/>
          <a:chOff x="0" y="0"/>
          <a:chExt cx="0" cy="0"/>
        </a:xfrm>
      </p:grpSpPr>
      <p:grpSp>
        <p:nvGrpSpPr>
          <p:cNvPr id="53" name="Google Shape;53;g7464d8c875_1_43"/>
          <p:cNvGrpSpPr/>
          <p:nvPr/>
        </p:nvGrpSpPr>
        <p:grpSpPr>
          <a:xfrm>
            <a:off x="0" y="507989"/>
            <a:ext cx="1383765" cy="1355016"/>
            <a:chOff x="0" y="381001"/>
            <a:chExt cx="1037850" cy="1016287"/>
          </a:xfrm>
        </p:grpSpPr>
        <p:sp>
          <p:nvSpPr>
            <p:cNvPr id="54" name="Google Shape;54;g7464d8c875_1_43"/>
            <p:cNvSpPr/>
            <p:nvPr/>
          </p:nvSpPr>
          <p:spPr>
            <a:xfrm rot="-5400000">
              <a:off x="0" y="381001"/>
              <a:ext cx="808800" cy="808800"/>
            </a:xfrm>
            <a:prstGeom prst="diagStripe">
              <a:avLst>
                <a:gd fmla="val 50000"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5" name="Google Shape;55;g7464d8c875_1_43"/>
            <p:cNvSpPr/>
            <p:nvPr/>
          </p:nvSpPr>
          <p:spPr>
            <a:xfrm flipH="1">
              <a:off x="229050" y="588489"/>
              <a:ext cx="808800" cy="808800"/>
            </a:xfrm>
            <a:prstGeom prst="diagStripe">
              <a:avLst>
                <a:gd fmla="val 50000" name="adj"/>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6" name="Google Shape;56;g7464d8c875_1_43"/>
          <p:cNvSpPr txBox="1"/>
          <p:nvPr>
            <p:ph type="title"/>
          </p:nvPr>
        </p:nvSpPr>
        <p:spPr>
          <a:xfrm>
            <a:off x="1730000" y="525000"/>
            <a:ext cx="9385200" cy="1218900"/>
          </a:xfrm>
          <a:prstGeom prst="rect">
            <a:avLst/>
          </a:prstGeom>
        </p:spPr>
        <p:txBody>
          <a:bodyPr anchorCtr="0" anchor="t" bIns="121900" lIns="121900" spcFirstLastPara="1" rIns="121900" wrap="square" tIns="12190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57" name="Google Shape;57;g7464d8c875_1_43"/>
          <p:cNvSpPr txBox="1"/>
          <p:nvPr>
            <p:ph idx="1" type="body"/>
          </p:nvPr>
        </p:nvSpPr>
        <p:spPr>
          <a:xfrm>
            <a:off x="1730000" y="2090067"/>
            <a:ext cx="4537500" cy="3881700"/>
          </a:xfrm>
          <a:prstGeom prst="rect">
            <a:avLst/>
          </a:prstGeom>
        </p:spPr>
        <p:txBody>
          <a:bodyPr anchorCtr="0" anchor="t" bIns="121900" lIns="121900" spcFirstLastPara="1" rIns="121900" wrap="square" tIns="121900">
            <a:noAutofit/>
          </a:bodyPr>
          <a:lstStyle>
            <a:lvl1pPr indent="-336550" lvl="0" marL="457200">
              <a:spcBef>
                <a:spcPts val="0"/>
              </a:spcBef>
              <a:spcAft>
                <a:spcPts val="0"/>
              </a:spcAft>
              <a:buSzPts val="1700"/>
              <a:buChar char="●"/>
              <a:defRPr/>
            </a:lvl1pPr>
            <a:lvl2pPr indent="-323850" lvl="1" marL="914400">
              <a:spcBef>
                <a:spcPts val="2100"/>
              </a:spcBef>
              <a:spcAft>
                <a:spcPts val="0"/>
              </a:spcAft>
              <a:buSzPts val="1500"/>
              <a:buChar char="○"/>
              <a:defRPr/>
            </a:lvl2pPr>
            <a:lvl3pPr indent="-323850" lvl="2" marL="1371600">
              <a:spcBef>
                <a:spcPts val="2100"/>
              </a:spcBef>
              <a:spcAft>
                <a:spcPts val="0"/>
              </a:spcAft>
              <a:buSzPts val="1500"/>
              <a:buChar char="■"/>
              <a:defRPr/>
            </a:lvl3pPr>
            <a:lvl4pPr indent="-323850" lvl="3" marL="1828800">
              <a:spcBef>
                <a:spcPts val="2100"/>
              </a:spcBef>
              <a:spcAft>
                <a:spcPts val="0"/>
              </a:spcAft>
              <a:buSzPts val="1500"/>
              <a:buChar char="●"/>
              <a:defRPr/>
            </a:lvl4pPr>
            <a:lvl5pPr indent="-323850" lvl="4" marL="2286000">
              <a:spcBef>
                <a:spcPts val="2100"/>
              </a:spcBef>
              <a:spcAft>
                <a:spcPts val="0"/>
              </a:spcAft>
              <a:buSzPts val="1500"/>
              <a:buChar char="○"/>
              <a:defRPr/>
            </a:lvl5pPr>
            <a:lvl6pPr indent="-323850" lvl="5" marL="2743200">
              <a:spcBef>
                <a:spcPts val="2100"/>
              </a:spcBef>
              <a:spcAft>
                <a:spcPts val="0"/>
              </a:spcAft>
              <a:buSzPts val="1500"/>
              <a:buChar char="■"/>
              <a:defRPr/>
            </a:lvl6pPr>
            <a:lvl7pPr indent="-323850" lvl="6" marL="3200400">
              <a:spcBef>
                <a:spcPts val="2100"/>
              </a:spcBef>
              <a:spcAft>
                <a:spcPts val="0"/>
              </a:spcAft>
              <a:buSzPts val="1500"/>
              <a:buChar char="●"/>
              <a:defRPr/>
            </a:lvl7pPr>
            <a:lvl8pPr indent="-323850" lvl="7" marL="3657600">
              <a:spcBef>
                <a:spcPts val="2100"/>
              </a:spcBef>
              <a:spcAft>
                <a:spcPts val="0"/>
              </a:spcAft>
              <a:buSzPts val="1500"/>
              <a:buChar char="○"/>
              <a:defRPr/>
            </a:lvl8pPr>
            <a:lvl9pPr indent="-323850" lvl="8" marL="4114800">
              <a:spcBef>
                <a:spcPts val="2100"/>
              </a:spcBef>
              <a:spcAft>
                <a:spcPts val="2100"/>
              </a:spcAft>
              <a:buSzPts val="1500"/>
              <a:buChar char="■"/>
              <a:defRPr/>
            </a:lvl9pPr>
          </a:lstStyle>
          <a:p/>
        </p:txBody>
      </p:sp>
      <p:sp>
        <p:nvSpPr>
          <p:cNvPr id="58" name="Google Shape;58;g7464d8c875_1_43"/>
          <p:cNvSpPr txBox="1"/>
          <p:nvPr>
            <p:ph idx="2" type="body"/>
          </p:nvPr>
        </p:nvSpPr>
        <p:spPr>
          <a:xfrm>
            <a:off x="6577628" y="2090067"/>
            <a:ext cx="4537500" cy="3881700"/>
          </a:xfrm>
          <a:prstGeom prst="rect">
            <a:avLst/>
          </a:prstGeom>
        </p:spPr>
        <p:txBody>
          <a:bodyPr anchorCtr="0" anchor="t" bIns="121900" lIns="121900" spcFirstLastPara="1" rIns="121900" wrap="square" tIns="121900">
            <a:noAutofit/>
          </a:bodyPr>
          <a:lstStyle>
            <a:lvl1pPr indent="-336550" lvl="0" marL="457200">
              <a:spcBef>
                <a:spcPts val="0"/>
              </a:spcBef>
              <a:spcAft>
                <a:spcPts val="0"/>
              </a:spcAft>
              <a:buSzPts val="1700"/>
              <a:buChar char="●"/>
              <a:defRPr/>
            </a:lvl1pPr>
            <a:lvl2pPr indent="-323850" lvl="1" marL="914400">
              <a:spcBef>
                <a:spcPts val="2100"/>
              </a:spcBef>
              <a:spcAft>
                <a:spcPts val="0"/>
              </a:spcAft>
              <a:buSzPts val="1500"/>
              <a:buChar char="○"/>
              <a:defRPr/>
            </a:lvl2pPr>
            <a:lvl3pPr indent="-323850" lvl="2" marL="1371600">
              <a:spcBef>
                <a:spcPts val="2100"/>
              </a:spcBef>
              <a:spcAft>
                <a:spcPts val="0"/>
              </a:spcAft>
              <a:buSzPts val="1500"/>
              <a:buChar char="■"/>
              <a:defRPr/>
            </a:lvl3pPr>
            <a:lvl4pPr indent="-323850" lvl="3" marL="1828800">
              <a:spcBef>
                <a:spcPts val="2100"/>
              </a:spcBef>
              <a:spcAft>
                <a:spcPts val="0"/>
              </a:spcAft>
              <a:buSzPts val="1500"/>
              <a:buChar char="●"/>
              <a:defRPr/>
            </a:lvl4pPr>
            <a:lvl5pPr indent="-323850" lvl="4" marL="2286000">
              <a:spcBef>
                <a:spcPts val="2100"/>
              </a:spcBef>
              <a:spcAft>
                <a:spcPts val="0"/>
              </a:spcAft>
              <a:buSzPts val="1500"/>
              <a:buChar char="○"/>
              <a:defRPr/>
            </a:lvl5pPr>
            <a:lvl6pPr indent="-323850" lvl="5" marL="2743200">
              <a:spcBef>
                <a:spcPts val="2100"/>
              </a:spcBef>
              <a:spcAft>
                <a:spcPts val="0"/>
              </a:spcAft>
              <a:buSzPts val="1500"/>
              <a:buChar char="■"/>
              <a:defRPr/>
            </a:lvl6pPr>
            <a:lvl7pPr indent="-323850" lvl="6" marL="3200400">
              <a:spcBef>
                <a:spcPts val="2100"/>
              </a:spcBef>
              <a:spcAft>
                <a:spcPts val="0"/>
              </a:spcAft>
              <a:buSzPts val="1500"/>
              <a:buChar char="●"/>
              <a:defRPr/>
            </a:lvl7pPr>
            <a:lvl8pPr indent="-323850" lvl="7" marL="3657600">
              <a:spcBef>
                <a:spcPts val="2100"/>
              </a:spcBef>
              <a:spcAft>
                <a:spcPts val="0"/>
              </a:spcAft>
              <a:buSzPts val="1500"/>
              <a:buChar char="○"/>
              <a:defRPr/>
            </a:lvl8pPr>
            <a:lvl9pPr indent="-323850" lvl="8" marL="4114800">
              <a:spcBef>
                <a:spcPts val="2100"/>
              </a:spcBef>
              <a:spcAft>
                <a:spcPts val="2100"/>
              </a:spcAft>
              <a:buSzPts val="1500"/>
              <a:buChar char="■"/>
              <a:defRPr/>
            </a:lvl9pPr>
          </a:lstStyle>
          <a:p/>
        </p:txBody>
      </p:sp>
      <p:sp>
        <p:nvSpPr>
          <p:cNvPr id="59" name="Google Shape;59;g7464d8c875_1_43"/>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0" name="Shape 60"/>
        <p:cNvGrpSpPr/>
        <p:nvPr/>
      </p:nvGrpSpPr>
      <p:grpSpPr>
        <a:xfrm>
          <a:off x="0" y="0"/>
          <a:ext cx="0" cy="0"/>
          <a:chOff x="0" y="0"/>
          <a:chExt cx="0" cy="0"/>
        </a:xfrm>
      </p:grpSpPr>
      <p:grpSp>
        <p:nvGrpSpPr>
          <p:cNvPr id="61" name="Google Shape;61;g7464d8c875_1_51"/>
          <p:cNvGrpSpPr/>
          <p:nvPr/>
        </p:nvGrpSpPr>
        <p:grpSpPr>
          <a:xfrm>
            <a:off x="0" y="507989"/>
            <a:ext cx="1383765" cy="1355016"/>
            <a:chOff x="0" y="381001"/>
            <a:chExt cx="1037850" cy="1016287"/>
          </a:xfrm>
        </p:grpSpPr>
        <p:sp>
          <p:nvSpPr>
            <p:cNvPr id="62" name="Google Shape;62;g7464d8c875_1_51"/>
            <p:cNvSpPr/>
            <p:nvPr/>
          </p:nvSpPr>
          <p:spPr>
            <a:xfrm rot="-5400000">
              <a:off x="0" y="381001"/>
              <a:ext cx="808800" cy="808800"/>
            </a:xfrm>
            <a:prstGeom prst="diagStripe">
              <a:avLst>
                <a:gd fmla="val 50000"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3" name="Google Shape;63;g7464d8c875_1_51"/>
            <p:cNvSpPr/>
            <p:nvPr/>
          </p:nvSpPr>
          <p:spPr>
            <a:xfrm flipH="1">
              <a:off x="229050" y="588489"/>
              <a:ext cx="808800" cy="808800"/>
            </a:xfrm>
            <a:prstGeom prst="diagStripe">
              <a:avLst>
                <a:gd fmla="val 50000" name="adj"/>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64" name="Google Shape;64;g7464d8c875_1_51"/>
          <p:cNvSpPr txBox="1"/>
          <p:nvPr>
            <p:ph type="title"/>
          </p:nvPr>
        </p:nvSpPr>
        <p:spPr>
          <a:xfrm>
            <a:off x="1730000" y="525000"/>
            <a:ext cx="9385200" cy="1218900"/>
          </a:xfrm>
          <a:prstGeom prst="rect">
            <a:avLst/>
          </a:prstGeom>
        </p:spPr>
        <p:txBody>
          <a:bodyPr anchorCtr="0" anchor="t" bIns="121900" lIns="121900" spcFirstLastPara="1" rIns="121900" wrap="square" tIns="12190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65" name="Google Shape;65;g7464d8c875_1_51"/>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6" name="Shape 66"/>
        <p:cNvGrpSpPr/>
        <p:nvPr/>
      </p:nvGrpSpPr>
      <p:grpSpPr>
        <a:xfrm>
          <a:off x="0" y="0"/>
          <a:ext cx="0" cy="0"/>
          <a:chOff x="0" y="0"/>
          <a:chExt cx="0" cy="0"/>
        </a:xfrm>
      </p:grpSpPr>
      <p:grpSp>
        <p:nvGrpSpPr>
          <p:cNvPr id="67" name="Google Shape;67;g7464d8c875_1_57"/>
          <p:cNvGrpSpPr/>
          <p:nvPr/>
        </p:nvGrpSpPr>
        <p:grpSpPr>
          <a:xfrm>
            <a:off x="0" y="507989"/>
            <a:ext cx="1383765" cy="1355016"/>
            <a:chOff x="0" y="381001"/>
            <a:chExt cx="1037850" cy="1016287"/>
          </a:xfrm>
        </p:grpSpPr>
        <p:sp>
          <p:nvSpPr>
            <p:cNvPr id="68" name="Google Shape;68;g7464d8c875_1_57"/>
            <p:cNvSpPr/>
            <p:nvPr/>
          </p:nvSpPr>
          <p:spPr>
            <a:xfrm rot="-5400000">
              <a:off x="0" y="381001"/>
              <a:ext cx="808800" cy="808800"/>
            </a:xfrm>
            <a:prstGeom prst="diagStripe">
              <a:avLst>
                <a:gd fmla="val 50000"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69" name="Google Shape;69;g7464d8c875_1_57"/>
            <p:cNvSpPr/>
            <p:nvPr/>
          </p:nvSpPr>
          <p:spPr>
            <a:xfrm flipH="1">
              <a:off x="229050" y="588489"/>
              <a:ext cx="808800" cy="808800"/>
            </a:xfrm>
            <a:prstGeom prst="diagStripe">
              <a:avLst>
                <a:gd fmla="val 50000" name="adj"/>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70" name="Google Shape;70;g7464d8c875_1_57"/>
          <p:cNvSpPr txBox="1"/>
          <p:nvPr>
            <p:ph type="title"/>
          </p:nvPr>
        </p:nvSpPr>
        <p:spPr>
          <a:xfrm>
            <a:off x="1730000" y="525000"/>
            <a:ext cx="5065200" cy="1990800"/>
          </a:xfrm>
          <a:prstGeom prst="rect">
            <a:avLst/>
          </a:prstGeom>
        </p:spPr>
        <p:txBody>
          <a:bodyPr anchorCtr="0" anchor="t" bIns="121900" lIns="121900" spcFirstLastPara="1" rIns="121900" wrap="square" tIns="12190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71" name="Google Shape;71;g7464d8c875_1_57"/>
          <p:cNvSpPr txBox="1"/>
          <p:nvPr>
            <p:ph idx="1" type="body"/>
          </p:nvPr>
        </p:nvSpPr>
        <p:spPr>
          <a:xfrm>
            <a:off x="1730000" y="2630067"/>
            <a:ext cx="5065200" cy="3221100"/>
          </a:xfrm>
          <a:prstGeom prst="rect">
            <a:avLst/>
          </a:prstGeom>
        </p:spPr>
        <p:txBody>
          <a:bodyPr anchorCtr="0" anchor="t" bIns="121900" lIns="121900" spcFirstLastPara="1" rIns="121900" wrap="square" tIns="121900">
            <a:noAutofit/>
          </a:bodyPr>
          <a:lstStyle>
            <a:lvl1pPr indent="-336550" lvl="0" marL="457200">
              <a:spcBef>
                <a:spcPts val="0"/>
              </a:spcBef>
              <a:spcAft>
                <a:spcPts val="0"/>
              </a:spcAft>
              <a:buSzPts val="1700"/>
              <a:buChar char="●"/>
              <a:defRPr/>
            </a:lvl1pPr>
            <a:lvl2pPr indent="-323850" lvl="1" marL="914400">
              <a:spcBef>
                <a:spcPts val="2100"/>
              </a:spcBef>
              <a:spcAft>
                <a:spcPts val="0"/>
              </a:spcAft>
              <a:buSzPts val="1500"/>
              <a:buChar char="○"/>
              <a:defRPr/>
            </a:lvl2pPr>
            <a:lvl3pPr indent="-323850" lvl="2" marL="1371600">
              <a:spcBef>
                <a:spcPts val="2100"/>
              </a:spcBef>
              <a:spcAft>
                <a:spcPts val="0"/>
              </a:spcAft>
              <a:buSzPts val="1500"/>
              <a:buChar char="■"/>
              <a:defRPr/>
            </a:lvl3pPr>
            <a:lvl4pPr indent="-323850" lvl="3" marL="1828800">
              <a:spcBef>
                <a:spcPts val="2100"/>
              </a:spcBef>
              <a:spcAft>
                <a:spcPts val="0"/>
              </a:spcAft>
              <a:buSzPts val="1500"/>
              <a:buChar char="●"/>
              <a:defRPr/>
            </a:lvl4pPr>
            <a:lvl5pPr indent="-323850" lvl="4" marL="2286000">
              <a:spcBef>
                <a:spcPts val="2100"/>
              </a:spcBef>
              <a:spcAft>
                <a:spcPts val="0"/>
              </a:spcAft>
              <a:buSzPts val="1500"/>
              <a:buChar char="○"/>
              <a:defRPr/>
            </a:lvl5pPr>
            <a:lvl6pPr indent="-323850" lvl="5" marL="2743200">
              <a:spcBef>
                <a:spcPts val="2100"/>
              </a:spcBef>
              <a:spcAft>
                <a:spcPts val="0"/>
              </a:spcAft>
              <a:buSzPts val="1500"/>
              <a:buChar char="■"/>
              <a:defRPr/>
            </a:lvl6pPr>
            <a:lvl7pPr indent="-323850" lvl="6" marL="3200400">
              <a:spcBef>
                <a:spcPts val="2100"/>
              </a:spcBef>
              <a:spcAft>
                <a:spcPts val="0"/>
              </a:spcAft>
              <a:buSzPts val="1500"/>
              <a:buChar char="●"/>
              <a:defRPr/>
            </a:lvl7pPr>
            <a:lvl8pPr indent="-323850" lvl="7" marL="3657600">
              <a:spcBef>
                <a:spcPts val="2100"/>
              </a:spcBef>
              <a:spcAft>
                <a:spcPts val="0"/>
              </a:spcAft>
              <a:buSzPts val="1500"/>
              <a:buChar char="○"/>
              <a:defRPr/>
            </a:lvl8pPr>
            <a:lvl9pPr indent="-323850" lvl="8" marL="4114800">
              <a:spcBef>
                <a:spcPts val="2100"/>
              </a:spcBef>
              <a:spcAft>
                <a:spcPts val="2100"/>
              </a:spcAft>
              <a:buSzPts val="1500"/>
              <a:buChar char="■"/>
              <a:defRPr/>
            </a:lvl9pPr>
          </a:lstStyle>
          <a:p/>
        </p:txBody>
      </p:sp>
      <p:sp>
        <p:nvSpPr>
          <p:cNvPr id="72" name="Google Shape;72;g7464d8c875_1_57"/>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3" name="Shape 73"/>
        <p:cNvGrpSpPr/>
        <p:nvPr/>
      </p:nvGrpSpPr>
      <p:grpSpPr>
        <a:xfrm>
          <a:off x="0" y="0"/>
          <a:ext cx="0" cy="0"/>
          <a:chOff x="0" y="0"/>
          <a:chExt cx="0" cy="0"/>
        </a:xfrm>
      </p:grpSpPr>
      <p:grpSp>
        <p:nvGrpSpPr>
          <p:cNvPr id="74" name="Google Shape;74;g7464d8c875_1_64"/>
          <p:cNvGrpSpPr/>
          <p:nvPr/>
        </p:nvGrpSpPr>
        <p:grpSpPr>
          <a:xfrm>
            <a:off x="5875053" y="0"/>
            <a:ext cx="6316642" cy="6857829"/>
            <a:chOff x="4406400" y="0"/>
            <a:chExt cx="4737600" cy="5143500"/>
          </a:xfrm>
        </p:grpSpPr>
        <p:sp>
          <p:nvSpPr>
            <p:cNvPr id="75" name="Google Shape;75;g7464d8c875_1_64"/>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6" name="Google Shape;76;g7464d8c875_1_64"/>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7" name="Google Shape;77;g7464d8c875_1_64"/>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8" name="Google Shape;78;g7464d8c875_1_6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79" name="Google Shape;79;g7464d8c875_1_64"/>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0" name="Google Shape;80;g7464d8c875_1_64"/>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1" name="Google Shape;81;g7464d8c875_1_64"/>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2" name="Google Shape;82;g7464d8c875_1_64"/>
            <p:cNvSpPr/>
            <p:nvPr/>
          </p:nvSpPr>
          <p:spPr>
            <a:xfrm flipH="1">
              <a:off x="6908099" y="2069680"/>
              <a:ext cx="808800" cy="808800"/>
            </a:xfrm>
            <a:prstGeom prst="diagStripe">
              <a:avLst>
                <a:gd fmla="val 50000" name="adj"/>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3" name="Google Shape;83;g7464d8c875_1_64"/>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4" name="Google Shape;84;g7464d8c875_1_64"/>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5" name="Google Shape;85;g7464d8c875_1_64"/>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6" name="Google Shape;86;g7464d8c875_1_64"/>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7" name="Google Shape;87;g7464d8c875_1_64"/>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8" name="Google Shape;88;g7464d8c875_1_6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89" name="Google Shape;89;g7464d8c875_1_64"/>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0" name="Google Shape;90;g7464d8c875_1_64"/>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1" name="Google Shape;91;g7464d8c875_1_64"/>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2" name="Google Shape;92;g7464d8c875_1_64"/>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3" name="Google Shape;93;g7464d8c875_1_64"/>
          <p:cNvSpPr txBox="1"/>
          <p:nvPr>
            <p:ph type="title"/>
          </p:nvPr>
        </p:nvSpPr>
        <p:spPr>
          <a:xfrm>
            <a:off x="1098467" y="1155700"/>
            <a:ext cx="6116100" cy="4694700"/>
          </a:xfrm>
          <a:prstGeom prst="rect">
            <a:avLst/>
          </a:prstGeom>
        </p:spPr>
        <p:txBody>
          <a:bodyPr anchorCtr="0" anchor="ctr" bIns="121900" lIns="121900" spcFirstLastPara="1" rIns="121900" wrap="square" tIns="12190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94" name="Google Shape;94;g7464d8c875_1_64"/>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5" name="Shape 95"/>
        <p:cNvGrpSpPr/>
        <p:nvPr/>
      </p:nvGrpSpPr>
      <p:grpSpPr>
        <a:xfrm>
          <a:off x="0" y="0"/>
          <a:ext cx="0" cy="0"/>
          <a:chOff x="0" y="0"/>
          <a:chExt cx="0" cy="0"/>
        </a:xfrm>
      </p:grpSpPr>
      <p:grpSp>
        <p:nvGrpSpPr>
          <p:cNvPr id="96" name="Google Shape;96;g7464d8c875_1_86"/>
          <p:cNvGrpSpPr/>
          <p:nvPr/>
        </p:nvGrpSpPr>
        <p:grpSpPr>
          <a:xfrm>
            <a:off x="0" y="507989"/>
            <a:ext cx="1383765" cy="1355016"/>
            <a:chOff x="0" y="381001"/>
            <a:chExt cx="1037850" cy="1016287"/>
          </a:xfrm>
        </p:grpSpPr>
        <p:sp>
          <p:nvSpPr>
            <p:cNvPr id="97" name="Google Shape;97;g7464d8c875_1_86"/>
            <p:cNvSpPr/>
            <p:nvPr/>
          </p:nvSpPr>
          <p:spPr>
            <a:xfrm rot="-5400000">
              <a:off x="0" y="381001"/>
              <a:ext cx="808800" cy="808800"/>
            </a:xfrm>
            <a:prstGeom prst="diagStripe">
              <a:avLst>
                <a:gd fmla="val 50000" name="adj"/>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98" name="Google Shape;98;g7464d8c875_1_86"/>
            <p:cNvSpPr/>
            <p:nvPr/>
          </p:nvSpPr>
          <p:spPr>
            <a:xfrm flipH="1">
              <a:off x="229050" y="588489"/>
              <a:ext cx="808800" cy="808800"/>
            </a:xfrm>
            <a:prstGeom prst="diagStripe">
              <a:avLst>
                <a:gd fmla="val 50000" name="adj"/>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99" name="Google Shape;99;g7464d8c875_1_86"/>
          <p:cNvSpPr txBox="1"/>
          <p:nvPr>
            <p:ph type="title"/>
          </p:nvPr>
        </p:nvSpPr>
        <p:spPr>
          <a:xfrm>
            <a:off x="1730000" y="2211100"/>
            <a:ext cx="4048500" cy="2335500"/>
          </a:xfrm>
          <a:prstGeom prst="rect">
            <a:avLst/>
          </a:prstGeom>
        </p:spPr>
        <p:txBody>
          <a:bodyPr anchorCtr="0" anchor="t" bIns="121900" lIns="121900" spcFirstLastPara="1" rIns="121900" wrap="square" tIns="12190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100" name="Google Shape;100;g7464d8c875_1_86"/>
          <p:cNvSpPr txBox="1"/>
          <p:nvPr>
            <p:ph idx="1" type="subTitle"/>
          </p:nvPr>
        </p:nvSpPr>
        <p:spPr>
          <a:xfrm>
            <a:off x="1730000" y="4717333"/>
            <a:ext cx="4048500" cy="674700"/>
          </a:xfrm>
          <a:prstGeom prst="rect">
            <a:avLst/>
          </a:prstGeom>
        </p:spPr>
        <p:txBody>
          <a:bodyPr anchorCtr="0" anchor="t" bIns="121900" lIns="121900" spcFirstLastPara="1" rIns="121900" wrap="square" tIns="121900">
            <a:no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p:txBody>
      </p:sp>
      <p:sp>
        <p:nvSpPr>
          <p:cNvPr id="101" name="Google Shape;101;g7464d8c875_1_86"/>
          <p:cNvSpPr txBox="1"/>
          <p:nvPr>
            <p:ph idx="2" type="body"/>
          </p:nvPr>
        </p:nvSpPr>
        <p:spPr>
          <a:xfrm>
            <a:off x="6197600" y="2262133"/>
            <a:ext cx="4902300" cy="3129900"/>
          </a:xfrm>
          <a:prstGeom prst="rect">
            <a:avLst/>
          </a:prstGeom>
        </p:spPr>
        <p:txBody>
          <a:bodyPr anchorCtr="0" anchor="t" bIns="121900" lIns="121900" spcFirstLastPara="1" rIns="121900" wrap="square" tIns="121900">
            <a:noAutofit/>
          </a:bodyPr>
          <a:lstStyle>
            <a:lvl1pPr indent="-336550" lvl="0" marL="457200">
              <a:spcBef>
                <a:spcPts val="0"/>
              </a:spcBef>
              <a:spcAft>
                <a:spcPts val="0"/>
              </a:spcAft>
              <a:buSzPts val="1700"/>
              <a:buChar char="●"/>
              <a:defRPr/>
            </a:lvl1pPr>
            <a:lvl2pPr indent="-323850" lvl="1" marL="914400">
              <a:spcBef>
                <a:spcPts val="2100"/>
              </a:spcBef>
              <a:spcAft>
                <a:spcPts val="0"/>
              </a:spcAft>
              <a:buSzPts val="1500"/>
              <a:buChar char="○"/>
              <a:defRPr/>
            </a:lvl2pPr>
            <a:lvl3pPr indent="-323850" lvl="2" marL="1371600">
              <a:spcBef>
                <a:spcPts val="2100"/>
              </a:spcBef>
              <a:spcAft>
                <a:spcPts val="0"/>
              </a:spcAft>
              <a:buSzPts val="1500"/>
              <a:buChar char="■"/>
              <a:defRPr/>
            </a:lvl3pPr>
            <a:lvl4pPr indent="-323850" lvl="3" marL="1828800">
              <a:spcBef>
                <a:spcPts val="2100"/>
              </a:spcBef>
              <a:spcAft>
                <a:spcPts val="0"/>
              </a:spcAft>
              <a:buSzPts val="1500"/>
              <a:buChar char="●"/>
              <a:defRPr/>
            </a:lvl4pPr>
            <a:lvl5pPr indent="-323850" lvl="4" marL="2286000">
              <a:spcBef>
                <a:spcPts val="2100"/>
              </a:spcBef>
              <a:spcAft>
                <a:spcPts val="0"/>
              </a:spcAft>
              <a:buSzPts val="1500"/>
              <a:buChar char="○"/>
              <a:defRPr/>
            </a:lvl5pPr>
            <a:lvl6pPr indent="-323850" lvl="5" marL="2743200">
              <a:spcBef>
                <a:spcPts val="2100"/>
              </a:spcBef>
              <a:spcAft>
                <a:spcPts val="0"/>
              </a:spcAft>
              <a:buSzPts val="1500"/>
              <a:buChar char="■"/>
              <a:defRPr/>
            </a:lvl6pPr>
            <a:lvl7pPr indent="-323850" lvl="6" marL="3200400">
              <a:spcBef>
                <a:spcPts val="2100"/>
              </a:spcBef>
              <a:spcAft>
                <a:spcPts val="0"/>
              </a:spcAft>
              <a:buSzPts val="1500"/>
              <a:buChar char="●"/>
              <a:defRPr/>
            </a:lvl7pPr>
            <a:lvl8pPr indent="-323850" lvl="7" marL="3657600">
              <a:spcBef>
                <a:spcPts val="2100"/>
              </a:spcBef>
              <a:spcAft>
                <a:spcPts val="0"/>
              </a:spcAft>
              <a:buSzPts val="1500"/>
              <a:buChar char="○"/>
              <a:defRPr/>
            </a:lvl8pPr>
            <a:lvl9pPr indent="-323850" lvl="8" marL="4114800">
              <a:spcBef>
                <a:spcPts val="2100"/>
              </a:spcBef>
              <a:spcAft>
                <a:spcPts val="2100"/>
              </a:spcAft>
              <a:buSzPts val="1500"/>
              <a:buChar char="■"/>
              <a:defRPr/>
            </a:lvl9pPr>
          </a:lstStyle>
          <a:p/>
        </p:txBody>
      </p:sp>
      <p:sp>
        <p:nvSpPr>
          <p:cNvPr id="102" name="Google Shape;102;g7464d8c875_1_86"/>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03" name="Shape 103"/>
        <p:cNvGrpSpPr/>
        <p:nvPr/>
      </p:nvGrpSpPr>
      <p:grpSpPr>
        <a:xfrm>
          <a:off x="0" y="0"/>
          <a:ext cx="0" cy="0"/>
          <a:chOff x="0" y="0"/>
          <a:chExt cx="0" cy="0"/>
        </a:xfrm>
      </p:grpSpPr>
      <p:grpSp>
        <p:nvGrpSpPr>
          <p:cNvPr id="104" name="Google Shape;104;g7464d8c875_1_94"/>
          <p:cNvGrpSpPr/>
          <p:nvPr/>
        </p:nvGrpSpPr>
        <p:grpSpPr>
          <a:xfrm>
            <a:off x="0" y="5504636"/>
            <a:ext cx="931877" cy="912853"/>
            <a:chOff x="0" y="3785672"/>
            <a:chExt cx="698925" cy="684657"/>
          </a:xfrm>
        </p:grpSpPr>
        <p:sp>
          <p:nvSpPr>
            <p:cNvPr id="105" name="Google Shape;105;g7464d8c875_1_94"/>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06" name="Google Shape;106;g7464d8c875_1_94"/>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07" name="Google Shape;107;g7464d8c875_1_94"/>
          <p:cNvSpPr txBox="1"/>
          <p:nvPr>
            <p:ph idx="1" type="body"/>
          </p:nvPr>
        </p:nvSpPr>
        <p:spPr>
          <a:xfrm>
            <a:off x="1083633" y="5740500"/>
            <a:ext cx="9248100" cy="698400"/>
          </a:xfrm>
          <a:prstGeom prst="rect">
            <a:avLst/>
          </a:prstGeom>
        </p:spPr>
        <p:txBody>
          <a:bodyPr anchorCtr="0" anchor="ctr" bIns="121900" lIns="121900" spcFirstLastPara="1" rIns="121900" wrap="square" tIns="121900">
            <a:noAutofit/>
          </a:bodyPr>
          <a:lstStyle>
            <a:lvl1pPr indent="-228600" lvl="0" marL="457200">
              <a:lnSpc>
                <a:spcPct val="100000"/>
              </a:lnSpc>
              <a:spcBef>
                <a:spcPts val="0"/>
              </a:spcBef>
              <a:spcAft>
                <a:spcPts val="0"/>
              </a:spcAft>
              <a:buSzPts val="1700"/>
              <a:buNone/>
              <a:defRPr/>
            </a:lvl1pPr>
          </a:lstStyle>
          <a:p/>
        </p:txBody>
      </p:sp>
      <p:sp>
        <p:nvSpPr>
          <p:cNvPr id="108" name="Google Shape;108;g7464d8c875_1_94"/>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9" name="Shape 9"/>
        <p:cNvGrpSpPr/>
        <p:nvPr/>
      </p:nvGrpSpPr>
      <p:grpSpPr>
        <a:xfrm>
          <a:off x="0" y="0"/>
          <a:ext cx="0" cy="0"/>
          <a:chOff x="0" y="0"/>
          <a:chExt cx="0" cy="0"/>
        </a:xfrm>
      </p:grpSpPr>
      <p:sp>
        <p:nvSpPr>
          <p:cNvPr id="10" name="Google Shape;10;g7464d8c875_1_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1pPr>
            <a:lvl2pPr lvl="1">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2pPr>
            <a:lvl3pPr lvl="2">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3pPr>
            <a:lvl4pPr lvl="3">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4pPr>
            <a:lvl5pPr lvl="4">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5pPr>
            <a:lvl6pPr lvl="5">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6pPr>
            <a:lvl7pPr lvl="6">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7pPr>
            <a:lvl8pPr lvl="7">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8pPr>
            <a:lvl9pPr lvl="8">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9pPr>
          </a:lstStyle>
          <a:p/>
        </p:txBody>
      </p:sp>
      <p:sp>
        <p:nvSpPr>
          <p:cNvPr id="11" name="Google Shape;11;g7464d8c875_1_0"/>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36550" lvl="0" marL="457200">
              <a:lnSpc>
                <a:spcPct val="115000"/>
              </a:lnSpc>
              <a:spcBef>
                <a:spcPts val="0"/>
              </a:spcBef>
              <a:spcAft>
                <a:spcPts val="0"/>
              </a:spcAft>
              <a:buClr>
                <a:schemeClr val="lt1"/>
              </a:buClr>
              <a:buSzPts val="1700"/>
              <a:buFont typeface="Lato"/>
              <a:buChar char="●"/>
              <a:defRPr sz="1700">
                <a:solidFill>
                  <a:schemeClr val="lt1"/>
                </a:solidFill>
                <a:latin typeface="Lato"/>
                <a:ea typeface="Lato"/>
                <a:cs typeface="Lato"/>
                <a:sym typeface="Lato"/>
              </a:defRPr>
            </a:lvl1pPr>
            <a:lvl2pPr indent="-323850" lvl="1" marL="91440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2pPr>
            <a:lvl3pPr indent="-323850" lvl="2" marL="137160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3pPr>
            <a:lvl4pPr indent="-323850" lvl="3" marL="182880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4pPr>
            <a:lvl5pPr indent="-323850" lvl="4" marL="228600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5pPr>
            <a:lvl6pPr indent="-323850" lvl="5" marL="274320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6pPr>
            <a:lvl7pPr indent="-323850" lvl="6" marL="320040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7pPr>
            <a:lvl8pPr indent="-323850" lvl="7" marL="365760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8pPr>
            <a:lvl9pPr indent="-323850" lvl="8" marL="4114800">
              <a:lnSpc>
                <a:spcPct val="115000"/>
              </a:lnSpc>
              <a:spcBef>
                <a:spcPts val="2100"/>
              </a:spcBef>
              <a:spcAft>
                <a:spcPts val="2100"/>
              </a:spcAft>
              <a:buClr>
                <a:schemeClr val="lt1"/>
              </a:buClr>
              <a:buSzPts val="1500"/>
              <a:buFont typeface="Lato"/>
              <a:buChar char="■"/>
              <a:defRPr sz="1500">
                <a:solidFill>
                  <a:schemeClr val="lt1"/>
                </a:solidFill>
                <a:latin typeface="Lato"/>
                <a:ea typeface="Lato"/>
                <a:cs typeface="Lato"/>
                <a:sym typeface="Lato"/>
              </a:defRPr>
            </a:lvl9pPr>
          </a:lstStyle>
          <a:p/>
        </p:txBody>
      </p:sp>
      <p:sp>
        <p:nvSpPr>
          <p:cNvPr id="12" name="Google Shape;12;g7464d8c875_1_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lt1"/>
                </a:solidFill>
                <a:latin typeface="Lato"/>
                <a:ea typeface="Lato"/>
                <a:cs typeface="Lato"/>
                <a:sym typeface="Lato"/>
              </a:defRPr>
            </a:lvl1pPr>
            <a:lvl2pPr lvl="1" algn="r">
              <a:buNone/>
              <a:defRPr sz="1300">
                <a:solidFill>
                  <a:schemeClr val="lt1"/>
                </a:solidFill>
                <a:latin typeface="Lato"/>
                <a:ea typeface="Lato"/>
                <a:cs typeface="Lato"/>
                <a:sym typeface="Lato"/>
              </a:defRPr>
            </a:lvl2pPr>
            <a:lvl3pPr lvl="2" algn="r">
              <a:buNone/>
              <a:defRPr sz="1300">
                <a:solidFill>
                  <a:schemeClr val="lt1"/>
                </a:solidFill>
                <a:latin typeface="Lato"/>
                <a:ea typeface="Lato"/>
                <a:cs typeface="Lato"/>
                <a:sym typeface="Lato"/>
              </a:defRPr>
            </a:lvl3pPr>
            <a:lvl4pPr lvl="3" algn="r">
              <a:buNone/>
              <a:defRPr sz="1300">
                <a:solidFill>
                  <a:schemeClr val="lt1"/>
                </a:solidFill>
                <a:latin typeface="Lato"/>
                <a:ea typeface="Lato"/>
                <a:cs typeface="Lato"/>
                <a:sym typeface="Lato"/>
              </a:defRPr>
            </a:lvl4pPr>
            <a:lvl5pPr lvl="4" algn="r">
              <a:buNone/>
              <a:defRPr sz="1300">
                <a:solidFill>
                  <a:schemeClr val="lt1"/>
                </a:solidFill>
                <a:latin typeface="Lato"/>
                <a:ea typeface="Lato"/>
                <a:cs typeface="Lato"/>
                <a:sym typeface="Lato"/>
              </a:defRPr>
            </a:lvl5pPr>
            <a:lvl6pPr lvl="5" algn="r">
              <a:buNone/>
              <a:defRPr sz="1300">
                <a:solidFill>
                  <a:schemeClr val="lt1"/>
                </a:solidFill>
                <a:latin typeface="Lato"/>
                <a:ea typeface="Lato"/>
                <a:cs typeface="Lato"/>
                <a:sym typeface="Lato"/>
              </a:defRPr>
            </a:lvl6pPr>
            <a:lvl7pPr lvl="6" algn="r">
              <a:buNone/>
              <a:defRPr sz="1300">
                <a:solidFill>
                  <a:schemeClr val="lt1"/>
                </a:solidFill>
                <a:latin typeface="Lato"/>
                <a:ea typeface="Lato"/>
                <a:cs typeface="Lato"/>
                <a:sym typeface="Lato"/>
              </a:defRPr>
            </a:lvl7pPr>
            <a:lvl8pPr lvl="7" algn="r">
              <a:buNone/>
              <a:defRPr sz="1300">
                <a:solidFill>
                  <a:schemeClr val="lt1"/>
                </a:solidFill>
                <a:latin typeface="Lato"/>
                <a:ea typeface="Lato"/>
                <a:cs typeface="Lato"/>
                <a:sym typeface="Lato"/>
              </a:defRPr>
            </a:lvl8pPr>
            <a:lvl9pPr lvl="8" algn="r">
              <a:buNone/>
              <a:defRPr sz="13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image" Target="../media/image17.png"/><Relationship Id="rId7"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3.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6.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hyperlink" Target="https://www.techrepublic.com/meet-the-team/us/alison-denisco-rayom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24.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hyperlink" Target="http://www.bbc.co.uk/ethics/introduction/intro_1.shtml" TargetMode="External"/><Relationship Id="rId4" Type="http://schemas.openxmlformats.org/officeDocument/2006/relationships/hyperlink" Target="https://www.investopedia.com/terms/b/business-ethics.asp"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1"/>
          <p:cNvSpPr txBox="1"/>
          <p:nvPr>
            <p:ph type="ctrTitle"/>
          </p:nvPr>
        </p:nvSpPr>
        <p:spPr>
          <a:xfrm>
            <a:off x="4716200" y="2104533"/>
            <a:ext cx="6690000" cy="21051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lang="es-MX"/>
              <a:t>Ethics &amp; Innovation in an IT Start-Up</a:t>
            </a:r>
            <a:endParaRPr/>
          </a:p>
        </p:txBody>
      </p:sp>
      <p:sp>
        <p:nvSpPr>
          <p:cNvPr id="145" name="Google Shape;145;p1"/>
          <p:cNvSpPr txBox="1"/>
          <p:nvPr>
            <p:ph idx="1" type="subTitle"/>
          </p:nvPr>
        </p:nvSpPr>
        <p:spPr>
          <a:xfrm>
            <a:off x="6778600" y="5233233"/>
            <a:ext cx="4627500" cy="6747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2400"/>
              <a:buNone/>
            </a:pPr>
            <a:r>
              <a:rPr lang="es-MX"/>
              <a:t>SPROUT</a:t>
            </a:r>
            <a:endParaRPr/>
          </a:p>
          <a:p>
            <a:pPr indent="0" lvl="0" marL="0" rtl="0" algn="ctr">
              <a:lnSpc>
                <a:spcPct val="90000"/>
              </a:lnSpc>
              <a:spcBef>
                <a:spcPts val="1000"/>
              </a:spcBef>
              <a:spcAft>
                <a:spcPts val="0"/>
              </a:spcAft>
              <a:buClr>
                <a:schemeClr val="dk1"/>
              </a:buClr>
              <a:buSzPts val="2400"/>
              <a:buNone/>
            </a:pPr>
            <a:r>
              <a:rPr lang="es-MX"/>
              <a:t>2020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MX"/>
              <a:t>CSR Examples</a:t>
            </a:r>
            <a:endParaRPr/>
          </a:p>
        </p:txBody>
      </p:sp>
      <p:pic>
        <p:nvPicPr>
          <p:cNvPr id="247" name="Google Shape;247;p9"/>
          <p:cNvPicPr preferRelativeResize="0"/>
          <p:nvPr/>
        </p:nvPicPr>
        <p:blipFill>
          <a:blip r:embed="rId3">
            <a:alphaModFix/>
          </a:blip>
          <a:stretch>
            <a:fillRect/>
          </a:stretch>
        </p:blipFill>
        <p:spPr>
          <a:xfrm>
            <a:off x="4604075" y="1634200"/>
            <a:ext cx="2404448" cy="1923550"/>
          </a:xfrm>
          <a:prstGeom prst="rect">
            <a:avLst/>
          </a:prstGeom>
          <a:noFill/>
          <a:ln>
            <a:noFill/>
          </a:ln>
        </p:spPr>
      </p:pic>
      <p:pic>
        <p:nvPicPr>
          <p:cNvPr id="248" name="Google Shape;248;p9"/>
          <p:cNvPicPr preferRelativeResize="0"/>
          <p:nvPr/>
        </p:nvPicPr>
        <p:blipFill>
          <a:blip r:embed="rId4">
            <a:alphaModFix/>
          </a:blip>
          <a:stretch>
            <a:fillRect/>
          </a:stretch>
        </p:blipFill>
        <p:spPr>
          <a:xfrm>
            <a:off x="2246550" y="4572357"/>
            <a:ext cx="2581289" cy="1290625"/>
          </a:xfrm>
          <a:prstGeom prst="rect">
            <a:avLst/>
          </a:prstGeom>
          <a:noFill/>
          <a:ln>
            <a:noFill/>
          </a:ln>
        </p:spPr>
      </p:pic>
      <p:pic>
        <p:nvPicPr>
          <p:cNvPr id="249" name="Google Shape;249;p9"/>
          <p:cNvPicPr preferRelativeResize="0"/>
          <p:nvPr/>
        </p:nvPicPr>
        <p:blipFill>
          <a:blip r:embed="rId5">
            <a:alphaModFix/>
          </a:blip>
          <a:stretch>
            <a:fillRect/>
          </a:stretch>
        </p:blipFill>
        <p:spPr>
          <a:xfrm>
            <a:off x="838200" y="1634200"/>
            <a:ext cx="1923549" cy="1923549"/>
          </a:xfrm>
          <a:prstGeom prst="rect">
            <a:avLst/>
          </a:prstGeom>
          <a:noFill/>
          <a:ln>
            <a:noFill/>
          </a:ln>
        </p:spPr>
      </p:pic>
      <p:pic>
        <p:nvPicPr>
          <p:cNvPr id="250" name="Google Shape;250;p9"/>
          <p:cNvPicPr preferRelativeResize="0"/>
          <p:nvPr/>
        </p:nvPicPr>
        <p:blipFill>
          <a:blip r:embed="rId6">
            <a:alphaModFix/>
          </a:blip>
          <a:stretch>
            <a:fillRect/>
          </a:stretch>
        </p:blipFill>
        <p:spPr>
          <a:xfrm>
            <a:off x="8477575" y="1786600"/>
            <a:ext cx="2008367" cy="1788398"/>
          </a:xfrm>
          <a:prstGeom prst="rect">
            <a:avLst/>
          </a:prstGeom>
          <a:noFill/>
          <a:ln>
            <a:noFill/>
          </a:ln>
        </p:spPr>
      </p:pic>
      <p:pic>
        <p:nvPicPr>
          <p:cNvPr id="251" name="Google Shape;251;p9"/>
          <p:cNvPicPr preferRelativeResize="0"/>
          <p:nvPr/>
        </p:nvPicPr>
        <p:blipFill>
          <a:blip r:embed="rId7">
            <a:alphaModFix/>
          </a:blip>
          <a:stretch>
            <a:fillRect/>
          </a:stretch>
        </p:blipFill>
        <p:spPr>
          <a:xfrm>
            <a:off x="7008526" y="4360998"/>
            <a:ext cx="2848800" cy="1788400"/>
          </a:xfrm>
          <a:prstGeom prst="rect">
            <a:avLst/>
          </a:prstGeom>
          <a:noFill/>
          <a:ln>
            <a:noFill/>
          </a:ln>
        </p:spPr>
      </p:pic>
      <p:sp>
        <p:nvSpPr>
          <p:cNvPr id="252" name="Google Shape;252;p9"/>
          <p:cNvSpPr txBox="1"/>
          <p:nvPr/>
        </p:nvSpPr>
        <p:spPr>
          <a:xfrm>
            <a:off x="722975" y="3692900"/>
            <a:ext cx="2306400" cy="59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a:solidFill>
                  <a:srgbClr val="FFFFFF"/>
                </a:solidFill>
                <a:latin typeface="Lato"/>
                <a:ea typeface="Lato"/>
                <a:cs typeface="Lato"/>
                <a:sym typeface="Lato"/>
              </a:rPr>
              <a:t>Hiring refugees/veterans</a:t>
            </a:r>
            <a:endParaRPr>
              <a:solidFill>
                <a:srgbClr val="FFFFFF"/>
              </a:solidFill>
              <a:latin typeface="Lato"/>
              <a:ea typeface="Lato"/>
              <a:cs typeface="Lato"/>
              <a:sym typeface="Lato"/>
            </a:endParaRPr>
          </a:p>
        </p:txBody>
      </p:sp>
      <p:sp>
        <p:nvSpPr>
          <p:cNvPr id="253" name="Google Shape;253;p9"/>
          <p:cNvSpPr txBox="1"/>
          <p:nvPr/>
        </p:nvSpPr>
        <p:spPr>
          <a:xfrm>
            <a:off x="4729300" y="3692900"/>
            <a:ext cx="2306400" cy="59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a:solidFill>
                  <a:srgbClr val="FFFFFF"/>
                </a:solidFill>
                <a:latin typeface="Lato"/>
                <a:ea typeface="Lato"/>
                <a:cs typeface="Lato"/>
                <a:sym typeface="Lato"/>
              </a:rPr>
              <a:t>52 weeks of paid parental leave</a:t>
            </a:r>
            <a:endParaRPr>
              <a:solidFill>
                <a:srgbClr val="FFFFFF"/>
              </a:solidFill>
              <a:latin typeface="Lato"/>
              <a:ea typeface="Lato"/>
              <a:cs typeface="Lato"/>
              <a:sym typeface="Lato"/>
            </a:endParaRPr>
          </a:p>
        </p:txBody>
      </p:sp>
      <p:sp>
        <p:nvSpPr>
          <p:cNvPr id="254" name="Google Shape;254;p9"/>
          <p:cNvSpPr txBox="1"/>
          <p:nvPr/>
        </p:nvSpPr>
        <p:spPr>
          <a:xfrm>
            <a:off x="8151125" y="3595850"/>
            <a:ext cx="2745000" cy="59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a:solidFill>
                  <a:srgbClr val="FFFFFF"/>
                </a:solidFill>
                <a:latin typeface="Lato"/>
                <a:ea typeface="Lato"/>
                <a:cs typeface="Lato"/>
                <a:sym typeface="Lato"/>
              </a:rPr>
              <a:t>Sustainably sourced lego pieces</a:t>
            </a:r>
            <a:endParaRPr>
              <a:solidFill>
                <a:srgbClr val="FFFFFF"/>
              </a:solidFill>
              <a:latin typeface="Lato"/>
              <a:ea typeface="Lato"/>
              <a:cs typeface="Lato"/>
              <a:sym typeface="Lato"/>
            </a:endParaRPr>
          </a:p>
        </p:txBody>
      </p:sp>
      <p:sp>
        <p:nvSpPr>
          <p:cNvPr id="255" name="Google Shape;255;p9"/>
          <p:cNvSpPr txBox="1"/>
          <p:nvPr/>
        </p:nvSpPr>
        <p:spPr>
          <a:xfrm>
            <a:off x="2384000" y="5998125"/>
            <a:ext cx="2306400" cy="59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a:solidFill>
                  <a:srgbClr val="FFFFFF"/>
                </a:solidFill>
                <a:latin typeface="Lato"/>
                <a:ea typeface="Lato"/>
                <a:cs typeface="Lato"/>
                <a:sym typeface="Lato"/>
              </a:rPr>
              <a:t>Data centers use 50% less energy</a:t>
            </a:r>
            <a:endParaRPr>
              <a:solidFill>
                <a:srgbClr val="FFFFFF"/>
              </a:solidFill>
              <a:latin typeface="Lato"/>
              <a:ea typeface="Lato"/>
              <a:cs typeface="Lato"/>
              <a:sym typeface="Lato"/>
            </a:endParaRPr>
          </a:p>
        </p:txBody>
      </p:sp>
      <p:sp>
        <p:nvSpPr>
          <p:cNvPr id="256" name="Google Shape;256;p9"/>
          <p:cNvSpPr txBox="1"/>
          <p:nvPr/>
        </p:nvSpPr>
        <p:spPr>
          <a:xfrm>
            <a:off x="7013575" y="6266100"/>
            <a:ext cx="3338100" cy="59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a:solidFill>
                  <a:srgbClr val="FFFFFF"/>
                </a:solidFill>
                <a:latin typeface="Lato"/>
                <a:ea typeface="Lato"/>
                <a:cs typeface="Lato"/>
                <a:sym typeface="Lato"/>
              </a:rPr>
              <a:t>Donated 260 million to nonprofit and educational institutions</a:t>
            </a:r>
            <a:endParaRPr>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g745da45656_0_2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MX"/>
              <a:t>Advantage of CSR</a:t>
            </a:r>
            <a:endParaRPr/>
          </a:p>
        </p:txBody>
      </p:sp>
      <p:sp>
        <p:nvSpPr>
          <p:cNvPr id="262" name="Google Shape;262;g745da45656_0_2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355600" lvl="0" marL="457200" rtl="0" algn="l">
              <a:spcBef>
                <a:spcPts val="0"/>
              </a:spcBef>
              <a:spcAft>
                <a:spcPts val="0"/>
              </a:spcAft>
              <a:buClr>
                <a:srgbClr val="FFFFFF"/>
              </a:buClr>
              <a:buSzPts val="2000"/>
              <a:buChar char="●"/>
            </a:pPr>
            <a:r>
              <a:rPr b="1" lang="es-MX" sz="2000">
                <a:solidFill>
                  <a:srgbClr val="FFFFFF"/>
                </a:solidFill>
              </a:rPr>
              <a:t>Positive image </a:t>
            </a:r>
            <a:r>
              <a:rPr lang="es-MX" sz="2000">
                <a:solidFill>
                  <a:srgbClr val="FFFFFF"/>
                </a:solidFill>
              </a:rPr>
              <a:t>of the company (Branding)</a:t>
            </a:r>
            <a:endParaRPr sz="2000">
              <a:solidFill>
                <a:srgbClr val="FFFFFF"/>
              </a:solidFill>
            </a:endParaRPr>
          </a:p>
          <a:p>
            <a:pPr indent="-355600" lvl="1" marL="914400" rtl="0" algn="l">
              <a:spcBef>
                <a:spcPts val="0"/>
              </a:spcBef>
              <a:spcAft>
                <a:spcPts val="0"/>
              </a:spcAft>
              <a:buClr>
                <a:srgbClr val="FFFFFF"/>
              </a:buClr>
              <a:buSzPts val="2000"/>
              <a:buChar char="○"/>
            </a:pPr>
            <a:r>
              <a:rPr b="1" lang="es-MX" sz="2000">
                <a:solidFill>
                  <a:srgbClr val="FFFFFF"/>
                </a:solidFill>
              </a:rPr>
              <a:t>92 percent</a:t>
            </a:r>
            <a:r>
              <a:rPr lang="es-MX" sz="2000">
                <a:solidFill>
                  <a:srgbClr val="FFFFFF"/>
                </a:solidFill>
              </a:rPr>
              <a:t> of consumers have a more positive image of companies that support social issues and environmental efforts</a:t>
            </a:r>
            <a:endParaRPr sz="2000">
              <a:solidFill>
                <a:srgbClr val="FFFFFF"/>
              </a:solidFill>
            </a:endParaRPr>
          </a:p>
          <a:p>
            <a:pPr indent="-355600" lvl="0" marL="457200" rtl="0" algn="l">
              <a:spcBef>
                <a:spcPts val="0"/>
              </a:spcBef>
              <a:spcAft>
                <a:spcPts val="0"/>
              </a:spcAft>
              <a:buClr>
                <a:srgbClr val="FFFFFF"/>
              </a:buClr>
              <a:buSzPts val="2000"/>
              <a:buChar char="●"/>
            </a:pPr>
            <a:r>
              <a:rPr b="1" lang="es-MX" sz="2000">
                <a:solidFill>
                  <a:srgbClr val="FFFFFF"/>
                </a:solidFill>
              </a:rPr>
              <a:t>Increase in sales</a:t>
            </a:r>
            <a:endParaRPr sz="2000">
              <a:solidFill>
                <a:srgbClr val="FFFFFF"/>
              </a:solidFill>
            </a:endParaRPr>
          </a:p>
          <a:p>
            <a:pPr indent="-355600" lvl="1" marL="914400" rtl="0" algn="l">
              <a:spcBef>
                <a:spcPts val="0"/>
              </a:spcBef>
              <a:spcAft>
                <a:spcPts val="0"/>
              </a:spcAft>
              <a:buClr>
                <a:srgbClr val="FFFFFF"/>
              </a:buClr>
              <a:buSzPts val="2000"/>
              <a:buChar char="○"/>
            </a:pPr>
            <a:r>
              <a:rPr b="1" lang="es-MX" sz="2000">
                <a:solidFill>
                  <a:srgbClr val="FFFFFF"/>
                </a:solidFill>
              </a:rPr>
              <a:t>87 percent</a:t>
            </a:r>
            <a:r>
              <a:rPr lang="es-MX" sz="2000">
                <a:solidFill>
                  <a:srgbClr val="FFFFFF"/>
                </a:solidFill>
              </a:rPr>
              <a:t> will purchase a product because a company advocated for an issue they cared about</a:t>
            </a:r>
            <a:endParaRPr sz="2000">
              <a:solidFill>
                <a:srgbClr val="FFFFFF"/>
              </a:solidFill>
            </a:endParaRPr>
          </a:p>
          <a:p>
            <a:pPr indent="-355600" lvl="0" marL="457200" rtl="0" algn="l">
              <a:spcBef>
                <a:spcPts val="0"/>
              </a:spcBef>
              <a:spcAft>
                <a:spcPts val="0"/>
              </a:spcAft>
              <a:buClr>
                <a:srgbClr val="FFFFFF"/>
              </a:buClr>
              <a:buSzPts val="2000"/>
              <a:buChar char="●"/>
            </a:pPr>
            <a:r>
              <a:rPr b="1" lang="es-MX" sz="2000">
                <a:solidFill>
                  <a:srgbClr val="FFFFFF"/>
                </a:solidFill>
              </a:rPr>
              <a:t>Attracts top talents</a:t>
            </a:r>
            <a:endParaRPr b="1" sz="2000">
              <a:solidFill>
                <a:srgbClr val="FFFFFF"/>
              </a:solidFill>
            </a:endParaRPr>
          </a:p>
          <a:p>
            <a:pPr indent="-355600" lvl="1" marL="914400" rtl="0" algn="l">
              <a:spcBef>
                <a:spcPts val="0"/>
              </a:spcBef>
              <a:spcAft>
                <a:spcPts val="0"/>
              </a:spcAft>
              <a:buClr>
                <a:srgbClr val="FFFFFF"/>
              </a:buClr>
              <a:buSzPts val="2000"/>
              <a:buChar char="○"/>
            </a:pPr>
            <a:r>
              <a:rPr lang="es-MX" sz="2000">
                <a:solidFill>
                  <a:srgbClr val="FFFFFF"/>
                </a:solidFill>
              </a:rPr>
              <a:t>Millennials expect companies to care about social issues and will reward those that partner with the right causes (Boston Consulting Group, 2012)</a:t>
            </a:r>
            <a:endParaRPr sz="200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g745da45656_0_2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MX"/>
              <a:t>How can your company do CSR?</a:t>
            </a:r>
            <a:endParaRPr/>
          </a:p>
        </p:txBody>
      </p:sp>
      <p:sp>
        <p:nvSpPr>
          <p:cNvPr id="268" name="Google Shape;268;g745da45656_0_2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3000">
              <a:solidFill>
                <a:srgbClr val="FFFFFF"/>
              </a:solidFill>
            </a:endParaRPr>
          </a:p>
          <a:p>
            <a:pPr indent="-419100" lvl="0" marL="457200" rtl="0" algn="l">
              <a:spcBef>
                <a:spcPts val="2100"/>
              </a:spcBef>
              <a:spcAft>
                <a:spcPts val="0"/>
              </a:spcAft>
              <a:buClr>
                <a:srgbClr val="FFFFFF"/>
              </a:buClr>
              <a:buSzPts val="3000"/>
              <a:buChar char="●"/>
            </a:pPr>
            <a:r>
              <a:rPr lang="es-MX" sz="3000">
                <a:solidFill>
                  <a:srgbClr val="FFFFFF"/>
                </a:solidFill>
              </a:rPr>
              <a:t>Align your efforts with your brand</a:t>
            </a:r>
            <a:endParaRPr sz="3000">
              <a:solidFill>
                <a:srgbClr val="FFFFFF"/>
              </a:solidFill>
            </a:endParaRPr>
          </a:p>
          <a:p>
            <a:pPr indent="-419100" lvl="0" marL="457200" rtl="0" algn="l">
              <a:spcBef>
                <a:spcPts val="0"/>
              </a:spcBef>
              <a:spcAft>
                <a:spcPts val="0"/>
              </a:spcAft>
              <a:buClr>
                <a:srgbClr val="FFFFFF"/>
              </a:buClr>
              <a:buSzPts val="3000"/>
              <a:buChar char="●"/>
            </a:pPr>
            <a:r>
              <a:rPr lang="es-MX" sz="3000"/>
              <a:t>Focus your attention</a:t>
            </a:r>
            <a:endParaRPr sz="3000">
              <a:solidFill>
                <a:srgbClr val="FFFFFF"/>
              </a:solidFill>
            </a:endParaRPr>
          </a:p>
          <a:p>
            <a:pPr indent="-419100" lvl="0" marL="457200" rtl="0" algn="l">
              <a:spcBef>
                <a:spcPts val="0"/>
              </a:spcBef>
              <a:spcAft>
                <a:spcPts val="0"/>
              </a:spcAft>
              <a:buClr>
                <a:srgbClr val="FFFFFF"/>
              </a:buClr>
              <a:buSzPts val="3000"/>
              <a:buChar char="●"/>
            </a:pPr>
            <a:r>
              <a:rPr lang="es-MX" sz="3000">
                <a:solidFill>
                  <a:srgbClr val="FFFFFF"/>
                </a:solidFill>
              </a:rPr>
              <a:t>Don’t overlook local initiatives</a:t>
            </a:r>
            <a:endParaRPr sz="3000">
              <a:solidFill>
                <a:srgbClr val="FFFFFF"/>
              </a:solidFill>
            </a:endParaRPr>
          </a:p>
          <a:p>
            <a:pPr indent="-419100" lvl="0" marL="457200" rtl="0" algn="l">
              <a:spcBef>
                <a:spcPts val="0"/>
              </a:spcBef>
              <a:spcAft>
                <a:spcPts val="0"/>
              </a:spcAft>
              <a:buClr>
                <a:srgbClr val="FFFFFF"/>
              </a:buClr>
              <a:buSzPts val="3000"/>
              <a:buChar char="●"/>
            </a:pPr>
            <a:r>
              <a:rPr lang="es-MX" sz="3000">
                <a:solidFill>
                  <a:srgbClr val="FFFFFF"/>
                </a:solidFill>
              </a:rPr>
              <a:t>Involve your customers</a:t>
            </a:r>
            <a:endParaRPr sz="3000">
              <a:solidFill>
                <a:srgbClr val="FFFFFF"/>
              </a:solidFill>
            </a:endParaRPr>
          </a:p>
          <a:p>
            <a:pPr indent="-419100" lvl="0" marL="457200" rtl="0" algn="l">
              <a:spcBef>
                <a:spcPts val="0"/>
              </a:spcBef>
              <a:spcAft>
                <a:spcPts val="0"/>
              </a:spcAft>
              <a:buClr>
                <a:srgbClr val="FFFFFF"/>
              </a:buClr>
              <a:buSzPts val="3000"/>
              <a:buChar char="●"/>
            </a:pPr>
            <a:r>
              <a:rPr lang="es-MX" sz="3000">
                <a:solidFill>
                  <a:srgbClr val="FFFFFF"/>
                </a:solidFill>
              </a:rPr>
              <a:t>Advertise charitable efforts</a:t>
            </a:r>
            <a:endParaRPr sz="3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g745f4c2851_1_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MX"/>
              <a:t>ETHICS IN DATA SCIENCE</a:t>
            </a:r>
            <a:endParaRPr/>
          </a:p>
        </p:txBody>
      </p:sp>
      <p:grpSp>
        <p:nvGrpSpPr>
          <p:cNvPr id="274" name="Google Shape;274;g745f4c2851_1_0"/>
          <p:cNvGrpSpPr/>
          <p:nvPr/>
        </p:nvGrpSpPr>
        <p:grpSpPr>
          <a:xfrm>
            <a:off x="1702806" y="1950570"/>
            <a:ext cx="4233494" cy="4233494"/>
            <a:chOff x="2820225" y="891450"/>
            <a:chExt cx="3175200" cy="3175200"/>
          </a:xfrm>
        </p:grpSpPr>
        <p:sp>
          <p:nvSpPr>
            <p:cNvPr id="275" name="Google Shape;275;g745f4c2851_1_0"/>
            <p:cNvSpPr/>
            <p:nvPr/>
          </p:nvSpPr>
          <p:spPr>
            <a:xfrm rot="10800000">
              <a:off x="2820225" y="891450"/>
              <a:ext cx="3175200" cy="3175200"/>
            </a:xfrm>
            <a:prstGeom prst="blockArc">
              <a:avLst>
                <a:gd fmla="val 5399801" name="adj1"/>
                <a:gd fmla="val 3012680" name="adj2"/>
                <a:gd fmla="val 6939" name="adj3"/>
              </a:avLst>
            </a:prstGeom>
            <a:solidFill>
              <a:srgbClr val="83E3D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76" name="Google Shape;276;g745f4c2851_1_0"/>
            <p:cNvSpPr/>
            <p:nvPr/>
          </p:nvSpPr>
          <p:spPr>
            <a:xfrm rot="10800000">
              <a:off x="3175023" y="1179900"/>
              <a:ext cx="450600" cy="450600"/>
            </a:xfrm>
            <a:prstGeom prst="rtTriangle">
              <a:avLst/>
            </a:prstGeom>
            <a:solidFill>
              <a:srgbClr val="83E3D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77" name="Google Shape;277;g745f4c2851_1_0"/>
          <p:cNvGrpSpPr/>
          <p:nvPr/>
        </p:nvGrpSpPr>
        <p:grpSpPr>
          <a:xfrm>
            <a:off x="3006573" y="1796017"/>
            <a:ext cx="1776356" cy="1219570"/>
            <a:chOff x="3798075" y="775532"/>
            <a:chExt cx="1332300" cy="914700"/>
          </a:xfrm>
        </p:grpSpPr>
        <p:sp>
          <p:nvSpPr>
            <p:cNvPr id="278" name="Google Shape;278;g745f4c2851_1_0"/>
            <p:cNvSpPr/>
            <p:nvPr/>
          </p:nvSpPr>
          <p:spPr>
            <a:xfrm>
              <a:off x="3798075" y="1060532"/>
              <a:ext cx="1332300" cy="629700"/>
            </a:xfrm>
            <a:prstGeom prst="rect">
              <a:avLst/>
            </a:prstGeom>
            <a:solidFill>
              <a:srgbClr val="1B786E"/>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s-MX" sz="1300">
                  <a:solidFill>
                    <a:srgbClr val="FFFFFF"/>
                  </a:solidFill>
                  <a:latin typeface="Roboto"/>
                  <a:ea typeface="Roboto"/>
                  <a:cs typeface="Roboto"/>
                  <a:sym typeface="Roboto"/>
                </a:rPr>
                <a:t>Our data shouldn’t be exposed</a:t>
              </a:r>
              <a:endParaRPr sz="2100">
                <a:solidFill>
                  <a:srgbClr val="FFFFFF"/>
                </a:solidFill>
              </a:endParaRPr>
            </a:p>
          </p:txBody>
        </p:sp>
        <p:sp>
          <p:nvSpPr>
            <p:cNvPr id="279" name="Google Shape;279;g745f4c2851_1_0"/>
            <p:cNvSpPr/>
            <p:nvPr/>
          </p:nvSpPr>
          <p:spPr>
            <a:xfrm>
              <a:off x="3798075" y="775532"/>
              <a:ext cx="1332300" cy="285000"/>
            </a:xfrm>
            <a:prstGeom prst="round1Rect">
              <a:avLst>
                <a:gd fmla="val 50000" name="adj"/>
              </a:avLst>
            </a:prstGeom>
            <a:solidFill>
              <a:srgbClr val="155B5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s-MX">
                  <a:solidFill>
                    <a:srgbClr val="FFFFFF"/>
                  </a:solidFill>
                </a:rPr>
                <a:t>Data Privacy</a:t>
              </a:r>
              <a:endParaRPr b="1">
                <a:solidFill>
                  <a:srgbClr val="FFFFFF"/>
                </a:solidFill>
              </a:endParaRPr>
            </a:p>
          </p:txBody>
        </p:sp>
      </p:grpSp>
      <p:grpSp>
        <p:nvGrpSpPr>
          <p:cNvPr id="280" name="Google Shape;280;g745f4c2851_1_0"/>
          <p:cNvGrpSpPr/>
          <p:nvPr/>
        </p:nvGrpSpPr>
        <p:grpSpPr>
          <a:xfrm>
            <a:off x="1128620" y="3523901"/>
            <a:ext cx="1776356" cy="1219570"/>
            <a:chOff x="2389575" y="2071477"/>
            <a:chExt cx="1332300" cy="914700"/>
          </a:xfrm>
        </p:grpSpPr>
        <p:sp>
          <p:nvSpPr>
            <p:cNvPr id="281" name="Google Shape;281;g745f4c2851_1_0"/>
            <p:cNvSpPr/>
            <p:nvPr/>
          </p:nvSpPr>
          <p:spPr>
            <a:xfrm>
              <a:off x="2389575" y="2356477"/>
              <a:ext cx="1332300" cy="629700"/>
            </a:xfrm>
            <a:prstGeom prst="rect">
              <a:avLst/>
            </a:prstGeom>
            <a:solidFill>
              <a:srgbClr val="1B786E"/>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s-MX" sz="1300">
                  <a:solidFill>
                    <a:srgbClr val="FFFFFF"/>
                  </a:solidFill>
                  <a:latin typeface="Roboto"/>
                  <a:ea typeface="Roboto"/>
                  <a:cs typeface="Roboto"/>
                  <a:sym typeface="Roboto"/>
                </a:rPr>
                <a:t>AI shouldn’t promote discrimination</a:t>
              </a:r>
              <a:endParaRPr sz="2100">
                <a:solidFill>
                  <a:srgbClr val="FFFFFF"/>
                </a:solidFill>
              </a:endParaRPr>
            </a:p>
          </p:txBody>
        </p:sp>
        <p:sp>
          <p:nvSpPr>
            <p:cNvPr id="282" name="Google Shape;282;g745f4c2851_1_0"/>
            <p:cNvSpPr/>
            <p:nvPr/>
          </p:nvSpPr>
          <p:spPr>
            <a:xfrm>
              <a:off x="2389575" y="2071477"/>
              <a:ext cx="1332300" cy="285000"/>
            </a:xfrm>
            <a:prstGeom prst="round1Rect">
              <a:avLst>
                <a:gd fmla="val 50000" name="adj"/>
              </a:avLst>
            </a:prstGeom>
            <a:solidFill>
              <a:srgbClr val="155B5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s-MX">
                  <a:solidFill>
                    <a:srgbClr val="FFFFFF"/>
                  </a:solidFill>
                  <a:latin typeface="Roboto"/>
                  <a:ea typeface="Roboto"/>
                  <a:cs typeface="Roboto"/>
                  <a:sym typeface="Roboto"/>
                </a:rPr>
                <a:t>Avoid Unfair Bias</a:t>
              </a:r>
              <a:endParaRPr b="1">
                <a:solidFill>
                  <a:srgbClr val="FFFFFF"/>
                </a:solidFill>
              </a:endParaRPr>
            </a:p>
          </p:txBody>
        </p:sp>
      </p:grpSp>
      <p:grpSp>
        <p:nvGrpSpPr>
          <p:cNvPr id="283" name="Google Shape;283;g745f4c2851_1_0"/>
          <p:cNvGrpSpPr/>
          <p:nvPr/>
        </p:nvGrpSpPr>
        <p:grpSpPr>
          <a:xfrm>
            <a:off x="4250542" y="5251791"/>
            <a:ext cx="1776356" cy="1219236"/>
            <a:chOff x="4731075" y="3367427"/>
            <a:chExt cx="1332300" cy="914450"/>
          </a:xfrm>
        </p:grpSpPr>
        <p:sp>
          <p:nvSpPr>
            <p:cNvPr id="284" name="Google Shape;284;g745f4c2851_1_0"/>
            <p:cNvSpPr/>
            <p:nvPr/>
          </p:nvSpPr>
          <p:spPr>
            <a:xfrm>
              <a:off x="4731075" y="3652177"/>
              <a:ext cx="1332300" cy="629700"/>
            </a:xfrm>
            <a:prstGeom prst="rect">
              <a:avLst/>
            </a:prstGeom>
            <a:solidFill>
              <a:srgbClr val="1B786E"/>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s-MX" sz="1300">
                  <a:solidFill>
                    <a:srgbClr val="FFFFFF"/>
                  </a:solidFill>
                  <a:latin typeface="Roboto"/>
                  <a:ea typeface="Roboto"/>
                  <a:cs typeface="Roboto"/>
                  <a:sym typeface="Roboto"/>
                </a:rPr>
                <a:t>For which purposes our data is actually being used</a:t>
              </a:r>
              <a:endParaRPr sz="2100">
                <a:solidFill>
                  <a:srgbClr val="FFFFFF"/>
                </a:solidFill>
              </a:endParaRPr>
            </a:p>
          </p:txBody>
        </p:sp>
        <p:sp>
          <p:nvSpPr>
            <p:cNvPr id="285" name="Google Shape;285;g745f4c2851_1_0"/>
            <p:cNvSpPr/>
            <p:nvPr/>
          </p:nvSpPr>
          <p:spPr>
            <a:xfrm>
              <a:off x="4731075" y="3367427"/>
              <a:ext cx="1332300" cy="285000"/>
            </a:xfrm>
            <a:prstGeom prst="round1Rect">
              <a:avLst>
                <a:gd fmla="val 50000" name="adj"/>
              </a:avLst>
            </a:prstGeom>
            <a:solidFill>
              <a:srgbClr val="155B5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s-MX">
                  <a:solidFill>
                    <a:srgbClr val="FFFFFF"/>
                  </a:solidFill>
                  <a:latin typeface="Roboto"/>
                  <a:ea typeface="Roboto"/>
                  <a:cs typeface="Roboto"/>
                  <a:sym typeface="Roboto"/>
                </a:rPr>
                <a:t>Transparency</a:t>
              </a:r>
              <a:endParaRPr b="1">
                <a:solidFill>
                  <a:srgbClr val="FFFFFF"/>
                </a:solidFill>
              </a:endParaRPr>
            </a:p>
          </p:txBody>
        </p:sp>
      </p:grpSp>
      <p:grpSp>
        <p:nvGrpSpPr>
          <p:cNvPr id="286" name="Google Shape;286;g745f4c2851_1_0"/>
          <p:cNvGrpSpPr/>
          <p:nvPr/>
        </p:nvGrpSpPr>
        <p:grpSpPr>
          <a:xfrm>
            <a:off x="1588076" y="5251458"/>
            <a:ext cx="1776356" cy="1219570"/>
            <a:chOff x="2734175" y="3367177"/>
            <a:chExt cx="1332300" cy="914700"/>
          </a:xfrm>
        </p:grpSpPr>
        <p:sp>
          <p:nvSpPr>
            <p:cNvPr id="287" name="Google Shape;287;g745f4c2851_1_0"/>
            <p:cNvSpPr/>
            <p:nvPr/>
          </p:nvSpPr>
          <p:spPr>
            <a:xfrm>
              <a:off x="2734175" y="3652177"/>
              <a:ext cx="1332300" cy="629700"/>
            </a:xfrm>
            <a:prstGeom prst="rect">
              <a:avLst/>
            </a:prstGeom>
            <a:solidFill>
              <a:srgbClr val="1B786E"/>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s-MX" sz="1300">
                  <a:solidFill>
                    <a:srgbClr val="FFFFFF"/>
                  </a:solidFill>
                  <a:latin typeface="Roboto"/>
                  <a:ea typeface="Roboto"/>
                  <a:cs typeface="Roboto"/>
                  <a:sym typeface="Roboto"/>
                </a:rPr>
                <a:t>Our data shouldn’t be used against ourselves</a:t>
              </a:r>
              <a:endParaRPr sz="2100">
                <a:solidFill>
                  <a:srgbClr val="FFFFFF"/>
                </a:solidFill>
              </a:endParaRPr>
            </a:p>
          </p:txBody>
        </p:sp>
        <p:sp>
          <p:nvSpPr>
            <p:cNvPr id="288" name="Google Shape;288;g745f4c2851_1_0"/>
            <p:cNvSpPr/>
            <p:nvPr/>
          </p:nvSpPr>
          <p:spPr>
            <a:xfrm>
              <a:off x="2734175" y="3367177"/>
              <a:ext cx="1332300" cy="285000"/>
            </a:xfrm>
            <a:prstGeom prst="round1Rect">
              <a:avLst>
                <a:gd fmla="val 50000" name="adj"/>
              </a:avLst>
            </a:prstGeom>
            <a:solidFill>
              <a:srgbClr val="155B5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s-MX">
                  <a:solidFill>
                    <a:srgbClr val="FFFFFF"/>
                  </a:solidFill>
                  <a:latin typeface="Roboto"/>
                  <a:ea typeface="Roboto"/>
                  <a:cs typeface="Roboto"/>
                  <a:sym typeface="Roboto"/>
                </a:rPr>
                <a:t>Human Will</a:t>
              </a:r>
              <a:endParaRPr sz="1100">
                <a:solidFill>
                  <a:srgbClr val="FFFFFF"/>
                </a:solidFill>
              </a:endParaRPr>
            </a:p>
          </p:txBody>
        </p:sp>
      </p:grpSp>
      <p:grpSp>
        <p:nvGrpSpPr>
          <p:cNvPr id="289" name="Google Shape;289;g745f4c2851_1_0"/>
          <p:cNvGrpSpPr/>
          <p:nvPr/>
        </p:nvGrpSpPr>
        <p:grpSpPr>
          <a:xfrm>
            <a:off x="4884526" y="3523901"/>
            <a:ext cx="1776356" cy="1219570"/>
            <a:chOff x="5206575" y="2071477"/>
            <a:chExt cx="1332300" cy="914700"/>
          </a:xfrm>
        </p:grpSpPr>
        <p:sp>
          <p:nvSpPr>
            <p:cNvPr id="290" name="Google Shape;290;g745f4c2851_1_0"/>
            <p:cNvSpPr/>
            <p:nvPr/>
          </p:nvSpPr>
          <p:spPr>
            <a:xfrm>
              <a:off x="5206575" y="2356477"/>
              <a:ext cx="1332300" cy="629700"/>
            </a:xfrm>
            <a:prstGeom prst="rect">
              <a:avLst/>
            </a:prstGeom>
            <a:solidFill>
              <a:srgbClr val="1B786E"/>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s-MX" sz="1300">
                  <a:solidFill>
                    <a:srgbClr val="FFFFFF"/>
                  </a:solidFill>
                  <a:latin typeface="Roboto"/>
                  <a:ea typeface="Roboto"/>
                  <a:cs typeface="Roboto"/>
                  <a:sym typeface="Roboto"/>
                </a:rPr>
                <a:t>Our data shouldn’t be accessed by third parties</a:t>
              </a:r>
              <a:endParaRPr sz="2100">
                <a:solidFill>
                  <a:srgbClr val="FFFFFF"/>
                </a:solidFill>
              </a:endParaRPr>
            </a:p>
          </p:txBody>
        </p:sp>
        <p:sp>
          <p:nvSpPr>
            <p:cNvPr id="291" name="Google Shape;291;g745f4c2851_1_0"/>
            <p:cNvSpPr/>
            <p:nvPr/>
          </p:nvSpPr>
          <p:spPr>
            <a:xfrm>
              <a:off x="5206575" y="2071477"/>
              <a:ext cx="1332300" cy="285000"/>
            </a:xfrm>
            <a:prstGeom prst="round1Rect">
              <a:avLst>
                <a:gd fmla="val 50000" name="adj"/>
              </a:avLst>
            </a:prstGeom>
            <a:solidFill>
              <a:srgbClr val="155B54"/>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s-MX">
                  <a:solidFill>
                    <a:srgbClr val="FFFFFF"/>
                  </a:solidFill>
                  <a:latin typeface="Roboto"/>
                  <a:ea typeface="Roboto"/>
                  <a:cs typeface="Roboto"/>
                  <a:sym typeface="Roboto"/>
                </a:rPr>
                <a:t>Data Sharing</a:t>
              </a:r>
              <a:endParaRPr b="1">
                <a:solidFill>
                  <a:srgbClr val="FFFFFF"/>
                </a:solidFill>
              </a:endParaRPr>
            </a:p>
          </p:txBody>
        </p:sp>
      </p:grpSp>
      <p:sp>
        <p:nvSpPr>
          <p:cNvPr id="292" name="Google Shape;292;g745f4c2851_1_0"/>
          <p:cNvSpPr txBox="1"/>
          <p:nvPr/>
        </p:nvSpPr>
        <p:spPr>
          <a:xfrm>
            <a:off x="3108288" y="3617575"/>
            <a:ext cx="1572900" cy="11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MX" sz="1800">
                <a:solidFill>
                  <a:srgbClr val="FFFFFF"/>
                </a:solidFill>
                <a:latin typeface="Calibri"/>
                <a:ea typeface="Calibri"/>
                <a:cs typeface="Calibri"/>
                <a:sym typeface="Calibri"/>
              </a:rPr>
              <a:t>5 principles of ethics in Data Science</a:t>
            </a:r>
            <a:endParaRPr b="1" sz="1800">
              <a:solidFill>
                <a:srgbClr val="FFFFFF"/>
              </a:solidFill>
              <a:latin typeface="Calibri"/>
              <a:ea typeface="Calibri"/>
              <a:cs typeface="Calibri"/>
              <a:sym typeface="Calibri"/>
            </a:endParaRPr>
          </a:p>
        </p:txBody>
      </p:sp>
      <p:pic>
        <p:nvPicPr>
          <p:cNvPr id="293" name="Google Shape;293;g745f4c2851_1_0"/>
          <p:cNvPicPr preferRelativeResize="0"/>
          <p:nvPr/>
        </p:nvPicPr>
        <p:blipFill>
          <a:blip r:embed="rId3">
            <a:alphaModFix/>
          </a:blip>
          <a:stretch>
            <a:fillRect/>
          </a:stretch>
        </p:blipFill>
        <p:spPr>
          <a:xfrm>
            <a:off x="8435557" y="2458275"/>
            <a:ext cx="2781300" cy="990600"/>
          </a:xfrm>
          <a:prstGeom prst="rect">
            <a:avLst/>
          </a:prstGeom>
          <a:noFill/>
          <a:ln>
            <a:noFill/>
          </a:ln>
        </p:spPr>
      </p:pic>
      <p:sp>
        <p:nvSpPr>
          <p:cNvPr id="294" name="Google Shape;294;g745f4c2851_1_0"/>
          <p:cNvSpPr txBox="1"/>
          <p:nvPr/>
        </p:nvSpPr>
        <p:spPr>
          <a:xfrm>
            <a:off x="8298600" y="3562050"/>
            <a:ext cx="3055200" cy="192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MX" sz="2800">
                <a:solidFill>
                  <a:srgbClr val="FFFFFF"/>
                </a:solidFill>
                <a:latin typeface="Calibri"/>
                <a:ea typeface="Calibri"/>
                <a:cs typeface="Calibri"/>
                <a:sym typeface="Calibri"/>
              </a:rPr>
              <a:t>ACM code of ethics</a:t>
            </a:r>
            <a:r>
              <a:rPr b="1" lang="es-MX" sz="2300">
                <a:solidFill>
                  <a:srgbClr val="FFFFFF"/>
                </a:solidFill>
                <a:latin typeface="Calibri"/>
                <a:ea typeface="Calibri"/>
                <a:cs typeface="Calibri"/>
                <a:sym typeface="Calibri"/>
              </a:rPr>
              <a:t> </a:t>
            </a:r>
            <a:endParaRPr b="1" sz="2300">
              <a:solidFill>
                <a:srgbClr val="FFFFFF"/>
              </a:solidFill>
              <a:latin typeface="Calibri"/>
              <a:ea typeface="Calibri"/>
              <a:cs typeface="Calibri"/>
              <a:sym typeface="Calibri"/>
            </a:endParaRPr>
          </a:p>
          <a:p>
            <a:pPr indent="0" lvl="0" marL="0" rtl="0" algn="ctr">
              <a:spcBef>
                <a:spcPts val="0"/>
              </a:spcBef>
              <a:spcAft>
                <a:spcPts val="0"/>
              </a:spcAft>
              <a:buNone/>
            </a:pPr>
            <a:r>
              <a:rPr lang="es-MX" sz="2000">
                <a:solidFill>
                  <a:srgbClr val="FFFFFF"/>
                </a:solidFill>
                <a:latin typeface="Calibri"/>
                <a:ea typeface="Calibri"/>
                <a:cs typeface="Calibri"/>
                <a:sym typeface="Calibri"/>
              </a:rPr>
              <a:t>“foster an ethical </a:t>
            </a:r>
            <a:r>
              <a:rPr lang="es-MX" sz="2000">
                <a:solidFill>
                  <a:srgbClr val="FFFFFF"/>
                </a:solidFill>
                <a:latin typeface="Calibri"/>
                <a:ea typeface="Calibri"/>
                <a:cs typeface="Calibri"/>
                <a:sym typeface="Calibri"/>
              </a:rPr>
              <a:t>behavior</a:t>
            </a:r>
            <a:r>
              <a:rPr lang="es-MX" sz="2000">
                <a:solidFill>
                  <a:srgbClr val="FFFFFF"/>
                </a:solidFill>
                <a:latin typeface="Calibri"/>
                <a:ea typeface="Calibri"/>
                <a:cs typeface="Calibri"/>
                <a:sym typeface="Calibri"/>
              </a:rPr>
              <a:t> in anyone who uses technology in an impactful way”</a:t>
            </a:r>
            <a:endParaRPr sz="2000">
              <a:solidFill>
                <a:srgbClr val="FFFFFF"/>
              </a:solidFill>
              <a:latin typeface="Calibri"/>
              <a:ea typeface="Calibri"/>
              <a:cs typeface="Calibri"/>
              <a:sym typeface="Calibri"/>
            </a:endParaRPr>
          </a:p>
        </p:txBody>
      </p:sp>
      <p:sp>
        <p:nvSpPr>
          <p:cNvPr id="295" name="Google Shape;295;g745f4c2851_1_0"/>
          <p:cNvSpPr/>
          <p:nvPr/>
        </p:nvSpPr>
        <p:spPr>
          <a:xfrm>
            <a:off x="7047938" y="3523900"/>
            <a:ext cx="795600" cy="416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g745f4c2851_0_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lang="es-MX" sz="3000"/>
              <a:t>APPLY ETHICS IN DATA ORIENTED BUSINESSES</a:t>
            </a:r>
            <a:endParaRPr b="1" sz="3000"/>
          </a:p>
        </p:txBody>
      </p:sp>
      <p:sp>
        <p:nvSpPr>
          <p:cNvPr id="301" name="Google Shape;301;g745f4c2851_0_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b="1" lang="es-MX" sz="2400"/>
              <a:t>Data Privacy</a:t>
            </a:r>
            <a:endParaRPr b="1" sz="2400"/>
          </a:p>
          <a:p>
            <a:pPr indent="457200" lvl="0" marL="0" rtl="0" algn="l">
              <a:lnSpc>
                <a:spcPct val="115000"/>
              </a:lnSpc>
              <a:spcBef>
                <a:spcPts val="2100"/>
              </a:spcBef>
              <a:spcAft>
                <a:spcPts val="0"/>
              </a:spcAft>
              <a:buNone/>
            </a:pPr>
            <a:r>
              <a:rPr lang="es-MX" sz="2000"/>
              <a:t>1. Train your employees.</a:t>
            </a:r>
            <a:endParaRPr sz="2000"/>
          </a:p>
          <a:p>
            <a:pPr indent="457200" lvl="0" marL="0" rtl="0" algn="l">
              <a:lnSpc>
                <a:spcPct val="115000"/>
              </a:lnSpc>
              <a:spcBef>
                <a:spcPts val="2100"/>
              </a:spcBef>
              <a:spcAft>
                <a:spcPts val="0"/>
              </a:spcAft>
              <a:buNone/>
            </a:pPr>
            <a:r>
              <a:rPr lang="es-MX" sz="2000"/>
              <a:t>2. Secure sensitive information.</a:t>
            </a:r>
            <a:endParaRPr sz="2000"/>
          </a:p>
          <a:p>
            <a:pPr indent="457200" lvl="0" marL="0" rtl="0" algn="l">
              <a:lnSpc>
                <a:spcPct val="115000"/>
              </a:lnSpc>
              <a:spcBef>
                <a:spcPts val="2100"/>
              </a:spcBef>
              <a:spcAft>
                <a:spcPts val="0"/>
              </a:spcAft>
              <a:buNone/>
            </a:pPr>
            <a:r>
              <a:rPr lang="es-MX" sz="2000"/>
              <a:t>3. Properly dispose of sensitive data.</a:t>
            </a:r>
            <a:endParaRPr sz="2000"/>
          </a:p>
          <a:p>
            <a:pPr indent="457200" lvl="0" marL="0" rtl="0" algn="l">
              <a:lnSpc>
                <a:spcPct val="115000"/>
              </a:lnSpc>
              <a:spcBef>
                <a:spcPts val="2100"/>
              </a:spcBef>
              <a:spcAft>
                <a:spcPts val="0"/>
              </a:spcAft>
              <a:buNone/>
            </a:pPr>
            <a:r>
              <a:rPr lang="es-MX" sz="2000"/>
              <a:t>4. Use strong password protection.</a:t>
            </a:r>
            <a:endParaRPr sz="2000"/>
          </a:p>
          <a:p>
            <a:pPr indent="457200" lvl="0" marL="0" rtl="0" algn="l">
              <a:lnSpc>
                <a:spcPct val="115000"/>
              </a:lnSpc>
              <a:spcBef>
                <a:spcPts val="2100"/>
              </a:spcBef>
              <a:spcAft>
                <a:spcPts val="0"/>
              </a:spcAft>
              <a:buNone/>
            </a:pPr>
            <a:r>
              <a:rPr lang="es-MX" sz="2000"/>
              <a:t>5. Protect against malware.</a:t>
            </a:r>
            <a:endParaRPr sz="2000"/>
          </a:p>
          <a:p>
            <a:pPr indent="457200" lvl="0" marL="0" rtl="0" algn="l">
              <a:lnSpc>
                <a:spcPct val="115000"/>
              </a:lnSpc>
              <a:spcBef>
                <a:spcPts val="2100"/>
              </a:spcBef>
              <a:spcAft>
                <a:spcPts val="0"/>
              </a:spcAft>
              <a:buNone/>
            </a:pPr>
            <a:r>
              <a:rPr lang="es-MX" sz="2000"/>
              <a:t>6. Control physical access to your computers.</a:t>
            </a:r>
            <a:endParaRPr sz="2000"/>
          </a:p>
          <a:p>
            <a:pPr indent="457200" lvl="0" marL="0" rtl="0" algn="l">
              <a:lnSpc>
                <a:spcPct val="115000"/>
              </a:lnSpc>
              <a:spcBef>
                <a:spcPts val="2100"/>
              </a:spcBef>
              <a:spcAft>
                <a:spcPts val="0"/>
              </a:spcAft>
              <a:buNone/>
            </a:pPr>
            <a:r>
              <a:rPr lang="es-MX" sz="2000"/>
              <a:t>7. Encrypt data.</a:t>
            </a:r>
            <a:endParaRPr sz="2000"/>
          </a:p>
          <a:p>
            <a:pPr indent="457200" lvl="0" marL="0" rtl="0" algn="l">
              <a:lnSpc>
                <a:spcPct val="115000"/>
              </a:lnSpc>
              <a:spcBef>
                <a:spcPts val="2100"/>
              </a:spcBef>
              <a:spcAft>
                <a:spcPts val="0"/>
              </a:spcAft>
              <a:buNone/>
            </a:pPr>
            <a:r>
              <a:rPr lang="es-MX" sz="2000"/>
              <a:t>8. Keep your software and operating systems up to date.</a:t>
            </a:r>
            <a:endParaRPr sz="2000"/>
          </a:p>
          <a:p>
            <a:pPr indent="457200" lvl="0" marL="0" rtl="0" algn="l">
              <a:lnSpc>
                <a:spcPct val="115000"/>
              </a:lnSpc>
              <a:spcBef>
                <a:spcPts val="2100"/>
              </a:spcBef>
              <a:spcAft>
                <a:spcPts val="0"/>
              </a:spcAft>
              <a:buNone/>
            </a:pPr>
            <a:r>
              <a:rPr lang="es-MX" sz="2000"/>
              <a:t>9. Secure access to your network.</a:t>
            </a:r>
            <a:endParaRPr sz="2000"/>
          </a:p>
          <a:p>
            <a:pPr indent="457200" lvl="0" marL="0" rtl="0" algn="l">
              <a:lnSpc>
                <a:spcPct val="115000"/>
              </a:lnSpc>
              <a:spcBef>
                <a:spcPts val="2100"/>
              </a:spcBef>
              <a:spcAft>
                <a:spcPts val="0"/>
              </a:spcAft>
              <a:buNone/>
            </a:pPr>
            <a:r>
              <a:rPr lang="es-MX" sz="2000"/>
              <a:t>10. Verify the security controls of third parties.</a:t>
            </a:r>
            <a:endParaRPr sz="2000"/>
          </a:p>
          <a:p>
            <a:pPr indent="0" lvl="0" marL="914400" rtl="0" algn="l">
              <a:lnSpc>
                <a:spcPct val="100000"/>
              </a:lnSpc>
              <a:spcBef>
                <a:spcPts val="2100"/>
              </a:spcBef>
              <a:spcAft>
                <a:spcPts val="0"/>
              </a:spcAft>
              <a:buNone/>
            </a:pPr>
            <a:r>
              <a:t/>
            </a:r>
            <a:endParaRPr sz="2000"/>
          </a:p>
          <a:p>
            <a:pPr indent="0" lvl="0" marL="0" rtl="0" algn="l">
              <a:lnSpc>
                <a:spcPct val="90000"/>
              </a:lnSpc>
              <a:spcBef>
                <a:spcPts val="2100"/>
              </a:spcBef>
              <a:spcAft>
                <a:spcPts val="2100"/>
              </a:spcAft>
              <a:buNone/>
            </a:pPr>
            <a:r>
              <a:t/>
            </a:r>
            <a:endParaRPr sz="2000">
              <a:solidFill>
                <a:srgbClr val="7F7F7F"/>
              </a:solidFill>
            </a:endParaRPr>
          </a:p>
        </p:txBody>
      </p:sp>
      <p:pic>
        <p:nvPicPr>
          <p:cNvPr id="302" name="Google Shape;302;g745f4c2851_0_0"/>
          <p:cNvPicPr preferRelativeResize="0"/>
          <p:nvPr/>
        </p:nvPicPr>
        <p:blipFill>
          <a:blip r:embed="rId3">
            <a:alphaModFix/>
          </a:blip>
          <a:stretch>
            <a:fillRect/>
          </a:stretch>
        </p:blipFill>
        <p:spPr>
          <a:xfrm>
            <a:off x="7915800" y="1690825"/>
            <a:ext cx="3445800" cy="1936974"/>
          </a:xfrm>
          <a:prstGeom prst="rect">
            <a:avLst/>
          </a:prstGeom>
          <a:noFill/>
          <a:ln>
            <a:noFill/>
          </a:ln>
        </p:spPr>
      </p:pic>
      <p:pic>
        <p:nvPicPr>
          <p:cNvPr id="303" name="Google Shape;303;g745f4c2851_0_0"/>
          <p:cNvPicPr preferRelativeResize="0"/>
          <p:nvPr/>
        </p:nvPicPr>
        <p:blipFill>
          <a:blip r:embed="rId4">
            <a:alphaModFix/>
          </a:blip>
          <a:stretch>
            <a:fillRect/>
          </a:stretch>
        </p:blipFill>
        <p:spPr>
          <a:xfrm>
            <a:off x="8297575" y="4029650"/>
            <a:ext cx="2682250" cy="1243475"/>
          </a:xfrm>
          <a:prstGeom prst="rect">
            <a:avLst/>
          </a:prstGeom>
          <a:noFill/>
          <a:ln>
            <a:noFill/>
          </a:ln>
        </p:spPr>
      </p:pic>
      <p:sp>
        <p:nvSpPr>
          <p:cNvPr id="304" name="Google Shape;304;g745f4c2851_0_0"/>
          <p:cNvSpPr txBox="1"/>
          <p:nvPr/>
        </p:nvSpPr>
        <p:spPr>
          <a:xfrm>
            <a:off x="7542600" y="5334900"/>
            <a:ext cx="4192200" cy="11421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s-MX" sz="1800">
                <a:solidFill>
                  <a:srgbClr val="FFFFFF"/>
                </a:solidFill>
                <a:latin typeface="Georgia"/>
                <a:ea typeface="Georgia"/>
                <a:cs typeface="Georgia"/>
                <a:sym typeface="Georgia"/>
              </a:rPr>
              <a:t>Over 500,000 Zoom accounts sold on hacker forums</a:t>
            </a:r>
            <a:endParaRPr b="1" sz="1800">
              <a:solidFill>
                <a:srgbClr val="FFFFFF"/>
              </a:solidFill>
              <a:latin typeface="Georgia"/>
              <a:ea typeface="Georgia"/>
              <a:cs typeface="Georgia"/>
              <a:sym typeface="Georgia"/>
            </a:endParaRPr>
          </a:p>
          <a:p>
            <a:pPr indent="0" lvl="0" marL="0" rtl="0" algn="ctr">
              <a:spcBef>
                <a:spcPts val="800"/>
              </a:spcBef>
              <a:spcAft>
                <a:spcPts val="0"/>
              </a:spcAft>
              <a:buNone/>
            </a:pPr>
            <a:r>
              <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g745f4c2851_4_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lang="es-MX" sz="3000"/>
              <a:t>APPLY ETHICS IN DATA ORIENTED BUSINESSES</a:t>
            </a:r>
            <a:endParaRPr b="1" sz="3000"/>
          </a:p>
        </p:txBody>
      </p:sp>
      <p:sp>
        <p:nvSpPr>
          <p:cNvPr id="310" name="Google Shape;310;g745f4c2851_4_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b="1" lang="es-MX" sz="2400"/>
              <a:t>Data Sharing</a:t>
            </a:r>
            <a:endParaRPr b="1" sz="2400"/>
          </a:p>
          <a:p>
            <a:pPr indent="-381000" lvl="0" marL="914400" rtl="0" algn="l">
              <a:lnSpc>
                <a:spcPct val="115000"/>
              </a:lnSpc>
              <a:spcBef>
                <a:spcPts val="2100"/>
              </a:spcBef>
              <a:spcAft>
                <a:spcPts val="0"/>
              </a:spcAft>
              <a:buSzPts val="2400"/>
              <a:buAutoNum type="arabicPeriod"/>
            </a:pPr>
            <a:r>
              <a:rPr lang="es-MX" sz="2400"/>
              <a:t>Get consent to retain and share data</a:t>
            </a:r>
            <a:endParaRPr sz="2400"/>
          </a:p>
          <a:p>
            <a:pPr indent="-381000" lvl="0" marL="914400" rtl="0" algn="l">
              <a:lnSpc>
                <a:spcPct val="115000"/>
              </a:lnSpc>
              <a:spcBef>
                <a:spcPts val="0"/>
              </a:spcBef>
              <a:spcAft>
                <a:spcPts val="0"/>
              </a:spcAft>
              <a:buSzPts val="2400"/>
              <a:buAutoNum type="arabicPeriod"/>
            </a:pPr>
            <a:r>
              <a:rPr lang="es-MX" sz="2400"/>
              <a:t>Be thoughtful when considering risks of re-identification</a:t>
            </a:r>
            <a:endParaRPr sz="2400"/>
          </a:p>
          <a:p>
            <a:pPr indent="-381000" lvl="0" marL="914400" rtl="0" algn="l">
              <a:lnSpc>
                <a:spcPct val="115000"/>
              </a:lnSpc>
              <a:spcBef>
                <a:spcPts val="0"/>
              </a:spcBef>
              <a:spcAft>
                <a:spcPts val="0"/>
              </a:spcAft>
              <a:buSzPts val="2400"/>
              <a:buAutoNum type="arabicPeriod"/>
            </a:pPr>
            <a:r>
              <a:rPr lang="es-MX" sz="2400"/>
              <a:t>De-identification</a:t>
            </a:r>
            <a:endParaRPr sz="2400"/>
          </a:p>
          <a:p>
            <a:pPr indent="0" lvl="0" marL="0" rtl="0" algn="l">
              <a:lnSpc>
                <a:spcPct val="90000"/>
              </a:lnSpc>
              <a:spcBef>
                <a:spcPts val="2100"/>
              </a:spcBef>
              <a:spcAft>
                <a:spcPts val="2100"/>
              </a:spcAft>
              <a:buNone/>
            </a:pPr>
            <a:r>
              <a:t/>
            </a:r>
            <a:endParaRPr>
              <a:solidFill>
                <a:srgbClr val="7F7F7F"/>
              </a:solidFill>
            </a:endParaRPr>
          </a:p>
        </p:txBody>
      </p:sp>
      <p:pic>
        <p:nvPicPr>
          <p:cNvPr id="311" name="Google Shape;311;g745f4c2851_4_5"/>
          <p:cNvPicPr preferRelativeResize="0"/>
          <p:nvPr/>
        </p:nvPicPr>
        <p:blipFill>
          <a:blip r:embed="rId3">
            <a:alphaModFix/>
          </a:blip>
          <a:stretch>
            <a:fillRect/>
          </a:stretch>
        </p:blipFill>
        <p:spPr>
          <a:xfrm>
            <a:off x="1529400" y="4054175"/>
            <a:ext cx="4482451" cy="2521376"/>
          </a:xfrm>
          <a:prstGeom prst="rect">
            <a:avLst/>
          </a:prstGeom>
          <a:noFill/>
          <a:ln>
            <a:noFill/>
          </a:ln>
        </p:spPr>
      </p:pic>
      <p:pic>
        <p:nvPicPr>
          <p:cNvPr id="312" name="Google Shape;312;g745f4c2851_4_5"/>
          <p:cNvPicPr preferRelativeResize="0"/>
          <p:nvPr/>
        </p:nvPicPr>
        <p:blipFill>
          <a:blip r:embed="rId4">
            <a:alphaModFix/>
          </a:blip>
          <a:stretch>
            <a:fillRect/>
          </a:stretch>
        </p:blipFill>
        <p:spPr>
          <a:xfrm>
            <a:off x="8237904" y="4054175"/>
            <a:ext cx="2338750" cy="1707650"/>
          </a:xfrm>
          <a:prstGeom prst="rect">
            <a:avLst/>
          </a:prstGeom>
          <a:noFill/>
          <a:ln>
            <a:noFill/>
          </a:ln>
        </p:spPr>
      </p:pic>
      <p:sp>
        <p:nvSpPr>
          <p:cNvPr id="313" name="Google Shape;313;g745f4c2851_4_5"/>
          <p:cNvSpPr txBox="1"/>
          <p:nvPr/>
        </p:nvSpPr>
        <p:spPr>
          <a:xfrm>
            <a:off x="7311175" y="5761825"/>
            <a:ext cx="4192200" cy="11421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s-MX" sz="1800">
                <a:solidFill>
                  <a:srgbClr val="FFFFFF"/>
                </a:solidFill>
                <a:latin typeface="Georgia"/>
                <a:ea typeface="Georgia"/>
                <a:cs typeface="Georgia"/>
                <a:sym typeface="Georgia"/>
              </a:rPr>
              <a:t>Facebook Data shared to third parties</a:t>
            </a:r>
            <a:endParaRPr b="1" sz="1800">
              <a:solidFill>
                <a:srgbClr val="FFFFFF"/>
              </a:solidFill>
              <a:latin typeface="Georgia"/>
              <a:ea typeface="Georgia"/>
              <a:cs typeface="Georgia"/>
              <a:sym typeface="Georgia"/>
            </a:endParaRPr>
          </a:p>
          <a:p>
            <a:pPr indent="0" lvl="0" marL="0" rtl="0" algn="ctr">
              <a:spcBef>
                <a:spcPts val="800"/>
              </a:spcBef>
              <a:spcAft>
                <a:spcPts val="0"/>
              </a:spcAft>
              <a:buNone/>
            </a:pPr>
            <a:r>
              <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g745f4c2851_4_2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lang="es-MX" sz="3000"/>
              <a:t>APPLY ETHICS IN DATA ORIENTED BUSINESSES</a:t>
            </a:r>
            <a:endParaRPr b="1" sz="3000"/>
          </a:p>
        </p:txBody>
      </p:sp>
      <p:sp>
        <p:nvSpPr>
          <p:cNvPr id="319" name="Google Shape;319;g745f4c2851_4_22"/>
          <p:cNvSpPr txBox="1"/>
          <p:nvPr>
            <p:ph idx="1" type="body"/>
          </p:nvPr>
        </p:nvSpPr>
        <p:spPr>
          <a:xfrm>
            <a:off x="838200" y="1825625"/>
            <a:ext cx="7834200" cy="4351200"/>
          </a:xfrm>
          <a:prstGeom prst="rect">
            <a:avLst/>
          </a:prstGeom>
          <a:noFill/>
          <a:ln>
            <a:noFill/>
          </a:ln>
        </p:spPr>
        <p:txBody>
          <a:bodyPr anchorCtr="0" anchor="t" bIns="45700" lIns="91425" spcFirstLastPara="1" rIns="91425" wrap="square" tIns="45700">
            <a:noAutofit/>
          </a:bodyPr>
          <a:lstStyle/>
          <a:p>
            <a:pPr indent="0" lvl="0" marL="0" rtl="0" algn="l">
              <a:lnSpc>
                <a:spcPct val="130000"/>
              </a:lnSpc>
              <a:spcBef>
                <a:spcPts val="0"/>
              </a:spcBef>
              <a:spcAft>
                <a:spcPts val="0"/>
              </a:spcAft>
              <a:buNone/>
            </a:pPr>
            <a:r>
              <a:rPr b="1" lang="es-MX" sz="2400"/>
              <a:t>Transparency: </a:t>
            </a:r>
            <a:r>
              <a:rPr lang="es-MX" sz="2400"/>
              <a:t>Asking for consent to process the data should include:</a:t>
            </a:r>
            <a:endParaRPr sz="2400"/>
          </a:p>
          <a:p>
            <a:pPr indent="-355600" lvl="0" marL="457200" rtl="0" algn="l">
              <a:lnSpc>
                <a:spcPct val="130000"/>
              </a:lnSpc>
              <a:spcBef>
                <a:spcPts val="2100"/>
              </a:spcBef>
              <a:spcAft>
                <a:spcPts val="0"/>
              </a:spcAft>
              <a:buSzPts val="2000"/>
              <a:buAutoNum type="arabicPeriod"/>
            </a:pPr>
            <a:r>
              <a:rPr lang="es-MX" sz="2000"/>
              <a:t>1. The </a:t>
            </a:r>
            <a:r>
              <a:rPr b="1" i="1" lang="es-MX" sz="2000"/>
              <a:t>identity</a:t>
            </a:r>
            <a:r>
              <a:rPr lang="es-MX" sz="2000"/>
              <a:t> of the data controller</a:t>
            </a:r>
            <a:endParaRPr sz="2000"/>
          </a:p>
          <a:p>
            <a:pPr indent="-355600" lvl="0" marL="457200" rtl="0" algn="l">
              <a:lnSpc>
                <a:spcPct val="130000"/>
              </a:lnSpc>
              <a:spcBef>
                <a:spcPts val="0"/>
              </a:spcBef>
              <a:spcAft>
                <a:spcPts val="0"/>
              </a:spcAft>
              <a:buSzPts val="2000"/>
              <a:buAutoNum type="arabicPeriod"/>
            </a:pPr>
            <a:r>
              <a:rPr lang="es-MX" sz="2000"/>
              <a:t>2. The specific</a:t>
            </a:r>
            <a:r>
              <a:rPr i="1" lang="es-MX" sz="2000"/>
              <a:t> </a:t>
            </a:r>
            <a:r>
              <a:rPr b="1" i="1" lang="es-MX" sz="2000"/>
              <a:t>purpose(s)</a:t>
            </a:r>
            <a:r>
              <a:rPr i="1" lang="es-MX" sz="2000"/>
              <a:t> </a:t>
            </a:r>
            <a:r>
              <a:rPr lang="es-MX" sz="2000"/>
              <a:t>of the processing for which the</a:t>
            </a:r>
            <a:endParaRPr sz="2000"/>
          </a:p>
          <a:p>
            <a:pPr indent="-355600" lvl="0" marL="457200" rtl="0" algn="l">
              <a:lnSpc>
                <a:spcPct val="130000"/>
              </a:lnSpc>
              <a:spcBef>
                <a:spcPts val="0"/>
              </a:spcBef>
              <a:spcAft>
                <a:spcPts val="0"/>
              </a:spcAft>
              <a:buSzPts val="2000"/>
              <a:buAutoNum type="arabicPeriod"/>
            </a:pPr>
            <a:r>
              <a:rPr lang="es-MX" sz="2000"/>
              <a:t>personal data will be used;</a:t>
            </a:r>
            <a:endParaRPr sz="2000"/>
          </a:p>
          <a:p>
            <a:pPr indent="-355600" lvl="0" marL="457200" rtl="0" algn="l">
              <a:lnSpc>
                <a:spcPct val="130000"/>
              </a:lnSpc>
              <a:spcBef>
                <a:spcPts val="0"/>
              </a:spcBef>
              <a:spcAft>
                <a:spcPts val="0"/>
              </a:spcAft>
              <a:buSzPts val="2000"/>
              <a:buAutoNum type="arabicPeriod"/>
            </a:pPr>
            <a:r>
              <a:rPr lang="es-MX" sz="2000"/>
              <a:t>3. The </a:t>
            </a:r>
            <a:r>
              <a:rPr b="1" i="1" lang="es-MX" sz="2000"/>
              <a:t>subject’s rights </a:t>
            </a:r>
            <a:r>
              <a:rPr lang="es-MX" sz="2000"/>
              <a:t>as guaranteed by the GDPR and the EU Charter of Fundamental Rights, </a:t>
            </a:r>
            <a:endParaRPr sz="2000"/>
          </a:p>
          <a:p>
            <a:pPr indent="-355600" lvl="0" marL="457200" rtl="0" algn="l">
              <a:lnSpc>
                <a:spcPct val="130000"/>
              </a:lnSpc>
              <a:spcBef>
                <a:spcPts val="0"/>
              </a:spcBef>
              <a:spcAft>
                <a:spcPts val="0"/>
              </a:spcAft>
              <a:buSzPts val="2000"/>
              <a:buAutoNum type="arabicPeriod"/>
            </a:pPr>
            <a:r>
              <a:rPr lang="es-MX" sz="2000"/>
              <a:t>4. Information as to whether data will be shared with or transferred to </a:t>
            </a:r>
            <a:r>
              <a:rPr b="1" i="1" lang="es-MX" sz="2000"/>
              <a:t>third parties </a:t>
            </a:r>
            <a:r>
              <a:rPr lang="es-MX" sz="2000"/>
              <a:t>and for what purposes</a:t>
            </a:r>
            <a:endParaRPr sz="2000"/>
          </a:p>
          <a:p>
            <a:pPr indent="-355600" lvl="0" marL="457200" rtl="0" algn="l">
              <a:lnSpc>
                <a:spcPct val="130000"/>
              </a:lnSpc>
              <a:spcBef>
                <a:spcPts val="0"/>
              </a:spcBef>
              <a:spcAft>
                <a:spcPts val="0"/>
              </a:spcAft>
              <a:buSzPts val="2000"/>
              <a:buAutoNum type="arabicPeriod"/>
            </a:pPr>
            <a:r>
              <a:rPr lang="es-MX" sz="2000"/>
              <a:t>5. How long the data will be retained before they are destroyed</a:t>
            </a:r>
            <a:endParaRPr sz="2000"/>
          </a:p>
          <a:p>
            <a:pPr indent="0" lvl="0" marL="0" rtl="0" algn="l">
              <a:lnSpc>
                <a:spcPct val="130000"/>
              </a:lnSpc>
              <a:spcBef>
                <a:spcPts val="2100"/>
              </a:spcBef>
              <a:spcAft>
                <a:spcPts val="2100"/>
              </a:spcAft>
              <a:buNone/>
            </a:pPr>
            <a:r>
              <a:t/>
            </a:r>
            <a:endParaRPr sz="1800"/>
          </a:p>
        </p:txBody>
      </p:sp>
      <p:pic>
        <p:nvPicPr>
          <p:cNvPr id="320" name="Google Shape;320;g745f4c2851_4_22"/>
          <p:cNvPicPr preferRelativeResize="0"/>
          <p:nvPr/>
        </p:nvPicPr>
        <p:blipFill>
          <a:blip r:embed="rId3">
            <a:alphaModFix/>
          </a:blip>
          <a:stretch>
            <a:fillRect/>
          </a:stretch>
        </p:blipFill>
        <p:spPr>
          <a:xfrm>
            <a:off x="8380025" y="1825624"/>
            <a:ext cx="3674875" cy="2405875"/>
          </a:xfrm>
          <a:prstGeom prst="rect">
            <a:avLst/>
          </a:prstGeom>
          <a:noFill/>
          <a:ln>
            <a:noFill/>
          </a:ln>
        </p:spPr>
      </p:pic>
      <p:sp>
        <p:nvSpPr>
          <p:cNvPr id="321" name="Google Shape;321;g745f4c2851_4_22"/>
          <p:cNvSpPr txBox="1"/>
          <p:nvPr>
            <p:ph idx="1" type="body"/>
          </p:nvPr>
        </p:nvSpPr>
        <p:spPr>
          <a:xfrm>
            <a:off x="8208963" y="4366300"/>
            <a:ext cx="4017000" cy="11451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0"/>
              </a:spcBef>
              <a:spcAft>
                <a:spcPts val="2100"/>
              </a:spcAft>
              <a:buNone/>
            </a:pPr>
            <a:r>
              <a:rPr i="1" lang="es-MX" sz="1800"/>
              <a:t>France fines Google $57 million over data transparency</a:t>
            </a:r>
            <a:endParaRPr i="1"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g745f4c2851_4_3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lang="es-MX" sz="3000"/>
              <a:t>APPLY ETHICS IN DATA ORIENTED BUSINESSES</a:t>
            </a:r>
            <a:endParaRPr b="1" sz="3000"/>
          </a:p>
        </p:txBody>
      </p:sp>
      <p:sp>
        <p:nvSpPr>
          <p:cNvPr id="327" name="Google Shape;327;g745f4c2851_4_34"/>
          <p:cNvSpPr txBox="1"/>
          <p:nvPr>
            <p:ph idx="1" type="body"/>
          </p:nvPr>
        </p:nvSpPr>
        <p:spPr>
          <a:xfrm>
            <a:off x="838200" y="1825625"/>
            <a:ext cx="7740000" cy="4351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b="1" lang="es-MX" sz="2400"/>
              <a:t>Human Will</a:t>
            </a:r>
            <a:endParaRPr b="1" sz="2400"/>
          </a:p>
          <a:p>
            <a:pPr indent="-355600" lvl="0" marL="457200" rtl="0" algn="l">
              <a:lnSpc>
                <a:spcPct val="100000"/>
              </a:lnSpc>
              <a:spcBef>
                <a:spcPts val="2100"/>
              </a:spcBef>
              <a:spcAft>
                <a:spcPts val="0"/>
              </a:spcAft>
              <a:buSzPts val="2000"/>
              <a:buChar char="●"/>
            </a:pPr>
            <a:r>
              <a:rPr lang="es-MX" sz="2000"/>
              <a:t>1. Focus on data transparency</a:t>
            </a:r>
            <a:endParaRPr sz="2000"/>
          </a:p>
          <a:p>
            <a:pPr indent="-355600" lvl="0" marL="457200" rtl="0" algn="l">
              <a:lnSpc>
                <a:spcPct val="100000"/>
              </a:lnSpc>
              <a:spcBef>
                <a:spcPts val="0"/>
              </a:spcBef>
              <a:spcAft>
                <a:spcPts val="0"/>
              </a:spcAft>
              <a:buSzPts val="2000"/>
              <a:buChar char="●"/>
            </a:pPr>
            <a:r>
              <a:rPr lang="es-MX" sz="2000"/>
              <a:t>2. No data sharing without consent</a:t>
            </a:r>
            <a:endParaRPr sz="2000"/>
          </a:p>
          <a:p>
            <a:pPr indent="-355600" lvl="0" marL="457200" rtl="0" algn="l">
              <a:lnSpc>
                <a:spcPct val="100000"/>
              </a:lnSpc>
              <a:spcBef>
                <a:spcPts val="0"/>
              </a:spcBef>
              <a:spcAft>
                <a:spcPts val="0"/>
              </a:spcAft>
              <a:buSzPts val="2000"/>
              <a:buChar char="●"/>
            </a:pPr>
            <a:r>
              <a:rPr lang="es-MX" sz="2000"/>
              <a:t>3</a:t>
            </a:r>
            <a:r>
              <a:rPr lang="es-MX" sz="2000"/>
              <a:t>. Keep data safe from being leaked</a:t>
            </a:r>
            <a:endParaRPr sz="2000"/>
          </a:p>
        </p:txBody>
      </p:sp>
      <p:pic>
        <p:nvPicPr>
          <p:cNvPr id="328" name="Google Shape;328;g745f4c2851_4_34"/>
          <p:cNvPicPr preferRelativeResize="0"/>
          <p:nvPr/>
        </p:nvPicPr>
        <p:blipFill>
          <a:blip r:embed="rId3">
            <a:alphaModFix/>
          </a:blip>
          <a:stretch>
            <a:fillRect/>
          </a:stretch>
        </p:blipFill>
        <p:spPr>
          <a:xfrm>
            <a:off x="1415050" y="4020550"/>
            <a:ext cx="3833388" cy="2156275"/>
          </a:xfrm>
          <a:prstGeom prst="rect">
            <a:avLst/>
          </a:prstGeom>
          <a:noFill/>
          <a:ln>
            <a:noFill/>
          </a:ln>
        </p:spPr>
      </p:pic>
      <p:pic>
        <p:nvPicPr>
          <p:cNvPr id="329" name="Google Shape;329;g745f4c2851_4_34"/>
          <p:cNvPicPr preferRelativeResize="0"/>
          <p:nvPr/>
        </p:nvPicPr>
        <p:blipFill>
          <a:blip r:embed="rId4">
            <a:alphaModFix/>
          </a:blip>
          <a:stretch>
            <a:fillRect/>
          </a:stretch>
        </p:blipFill>
        <p:spPr>
          <a:xfrm>
            <a:off x="7274450" y="1825625"/>
            <a:ext cx="4079350" cy="2339250"/>
          </a:xfrm>
          <a:prstGeom prst="rect">
            <a:avLst/>
          </a:prstGeom>
          <a:noFill/>
          <a:ln>
            <a:noFill/>
          </a:ln>
        </p:spPr>
      </p:pic>
      <p:sp>
        <p:nvSpPr>
          <p:cNvPr id="330" name="Google Shape;330;g745f4c2851_4_34"/>
          <p:cNvSpPr txBox="1"/>
          <p:nvPr>
            <p:ph idx="1" type="body"/>
          </p:nvPr>
        </p:nvSpPr>
        <p:spPr>
          <a:xfrm>
            <a:off x="6374050" y="4498238"/>
            <a:ext cx="5751600" cy="12009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Char char="●"/>
            </a:pPr>
            <a:r>
              <a:rPr i="1" lang="es-MX" sz="2000"/>
              <a:t>In 2014, activity data from a fitness tracker was used as evidence in a personal injury lawsuit for the first time</a:t>
            </a:r>
            <a:endParaRPr i="1" sz="2000"/>
          </a:p>
          <a:p>
            <a:pPr indent="-355600" lvl="0" marL="457200" rtl="0" algn="l">
              <a:lnSpc>
                <a:spcPct val="115000"/>
              </a:lnSpc>
              <a:spcBef>
                <a:spcPts val="0"/>
              </a:spcBef>
              <a:spcAft>
                <a:spcPts val="0"/>
              </a:spcAft>
              <a:buSzPts val="2000"/>
              <a:buChar char="●"/>
            </a:pPr>
            <a:r>
              <a:t/>
            </a:r>
            <a:endParaRPr i="1" sz="2000"/>
          </a:p>
          <a:p>
            <a:pPr indent="-355600" lvl="0" marL="457200" rtl="0" algn="l">
              <a:lnSpc>
                <a:spcPct val="100000"/>
              </a:lnSpc>
              <a:spcBef>
                <a:spcPts val="0"/>
              </a:spcBef>
              <a:spcAft>
                <a:spcPts val="0"/>
              </a:spcAft>
              <a:buSzPts val="2000"/>
              <a:buChar char="●"/>
            </a:pPr>
            <a:r>
              <a:t/>
            </a:r>
            <a:endParaRPr i="1" sz="2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Google Shape;335;g745f4c2851_4_4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lang="es-MX" sz="3000"/>
              <a:t>APPLY ETHICS IN DATA ORIENTED BUSINESSES</a:t>
            </a:r>
            <a:endParaRPr b="1" sz="3000"/>
          </a:p>
        </p:txBody>
      </p:sp>
      <p:sp>
        <p:nvSpPr>
          <p:cNvPr id="336" name="Google Shape;336;g745f4c2851_4_42"/>
          <p:cNvSpPr txBox="1"/>
          <p:nvPr>
            <p:ph idx="1" type="body"/>
          </p:nvPr>
        </p:nvSpPr>
        <p:spPr>
          <a:xfrm>
            <a:off x="774825" y="1825625"/>
            <a:ext cx="6381600" cy="4351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b="1" lang="es-MX" sz="2400"/>
              <a:t>Bias and Discrimination</a:t>
            </a:r>
            <a:endParaRPr b="1" sz="2400"/>
          </a:p>
          <a:p>
            <a:pPr indent="-355600" lvl="0" marL="914400" rtl="0" algn="l">
              <a:lnSpc>
                <a:spcPct val="130000"/>
              </a:lnSpc>
              <a:spcBef>
                <a:spcPts val="2100"/>
              </a:spcBef>
              <a:spcAft>
                <a:spcPts val="0"/>
              </a:spcAft>
              <a:buSzPts val="2000"/>
              <a:buAutoNum type="arabicPeriod"/>
            </a:pPr>
            <a:r>
              <a:rPr lang="es-MX" sz="2000"/>
              <a:t>1. Pre-processing the data</a:t>
            </a:r>
            <a:endParaRPr sz="2000"/>
          </a:p>
          <a:p>
            <a:pPr indent="-355600" lvl="0" marL="914400" rtl="0" algn="l">
              <a:lnSpc>
                <a:spcPct val="130000"/>
              </a:lnSpc>
              <a:spcBef>
                <a:spcPts val="0"/>
              </a:spcBef>
              <a:spcAft>
                <a:spcPts val="0"/>
              </a:spcAft>
              <a:buSzPts val="2000"/>
              <a:buAutoNum type="arabicPeriod"/>
            </a:pPr>
            <a:r>
              <a:rPr lang="es-MX" sz="2000"/>
              <a:t>2. Reinforce transparency in data mining by using interpretable algorithms </a:t>
            </a:r>
            <a:endParaRPr sz="2000"/>
          </a:p>
          <a:p>
            <a:pPr indent="-355600" lvl="0" marL="914400" rtl="0" algn="l">
              <a:lnSpc>
                <a:spcPct val="130000"/>
              </a:lnSpc>
              <a:spcBef>
                <a:spcPts val="0"/>
              </a:spcBef>
              <a:spcAft>
                <a:spcPts val="0"/>
              </a:spcAft>
              <a:buSzPts val="2000"/>
              <a:buAutoNum type="arabicPeriod"/>
            </a:pPr>
            <a:r>
              <a:rPr lang="es-MX" sz="2000"/>
              <a:t>3. Limit or deny the disclosure of sensitive data in specific contexts</a:t>
            </a:r>
            <a:endParaRPr sz="2000"/>
          </a:p>
          <a:p>
            <a:pPr indent="-355600" lvl="0" marL="914400" rtl="0" algn="l">
              <a:lnSpc>
                <a:spcPct val="130000"/>
              </a:lnSpc>
              <a:spcBef>
                <a:spcPts val="0"/>
              </a:spcBef>
              <a:spcAft>
                <a:spcPts val="0"/>
              </a:spcAft>
              <a:buSzPts val="2000"/>
              <a:buAutoNum type="arabicPeriod"/>
            </a:pPr>
            <a:r>
              <a:rPr lang="es-MX" sz="2000"/>
              <a:t>4. Educate data scientists in building proper models</a:t>
            </a:r>
            <a:endParaRPr sz="2000"/>
          </a:p>
        </p:txBody>
      </p:sp>
      <p:pic>
        <p:nvPicPr>
          <p:cNvPr id="337" name="Google Shape;337;g745f4c2851_4_42"/>
          <p:cNvPicPr preferRelativeResize="0"/>
          <p:nvPr/>
        </p:nvPicPr>
        <p:blipFill>
          <a:blip r:embed="rId3">
            <a:alphaModFix/>
          </a:blip>
          <a:stretch>
            <a:fillRect/>
          </a:stretch>
        </p:blipFill>
        <p:spPr>
          <a:xfrm>
            <a:off x="3004176" y="5017625"/>
            <a:ext cx="3217425" cy="1556825"/>
          </a:xfrm>
          <a:prstGeom prst="rect">
            <a:avLst/>
          </a:prstGeom>
          <a:noFill/>
          <a:ln>
            <a:noFill/>
          </a:ln>
        </p:spPr>
      </p:pic>
      <p:pic>
        <p:nvPicPr>
          <p:cNvPr id="338" name="Google Shape;338;g745f4c2851_4_42"/>
          <p:cNvPicPr preferRelativeResize="0"/>
          <p:nvPr/>
        </p:nvPicPr>
        <p:blipFill>
          <a:blip r:embed="rId4">
            <a:alphaModFix/>
          </a:blip>
          <a:stretch>
            <a:fillRect/>
          </a:stretch>
        </p:blipFill>
        <p:spPr>
          <a:xfrm>
            <a:off x="7370700" y="1825625"/>
            <a:ext cx="4267975" cy="2703050"/>
          </a:xfrm>
          <a:prstGeom prst="rect">
            <a:avLst/>
          </a:prstGeom>
          <a:noFill/>
          <a:ln>
            <a:noFill/>
          </a:ln>
        </p:spPr>
      </p:pic>
      <p:sp>
        <p:nvSpPr>
          <p:cNvPr id="339" name="Google Shape;339;g745f4c2851_4_42"/>
          <p:cNvSpPr txBox="1"/>
          <p:nvPr>
            <p:ph idx="1" type="body"/>
          </p:nvPr>
        </p:nvSpPr>
        <p:spPr>
          <a:xfrm>
            <a:off x="5835050" y="4801050"/>
            <a:ext cx="6448200" cy="1159200"/>
          </a:xfrm>
          <a:prstGeom prst="rect">
            <a:avLst/>
          </a:prstGeom>
          <a:noFill/>
          <a:ln>
            <a:noFill/>
          </a:ln>
        </p:spPr>
        <p:txBody>
          <a:bodyPr anchorCtr="0" anchor="t" bIns="45700" lIns="91425" spcFirstLastPara="1" rIns="91425" wrap="square" tIns="45700">
            <a:noAutofit/>
          </a:bodyPr>
          <a:lstStyle/>
          <a:p>
            <a:pPr indent="-342900" lvl="0" marL="914400" rtl="0" algn="ctr">
              <a:lnSpc>
                <a:spcPct val="100000"/>
              </a:lnSpc>
              <a:spcBef>
                <a:spcPts val="0"/>
              </a:spcBef>
              <a:spcAft>
                <a:spcPts val="0"/>
              </a:spcAft>
              <a:buSzPts val="1800"/>
              <a:buAutoNum type="arabicPeriod"/>
            </a:pPr>
            <a:r>
              <a:rPr i="1" lang="es-MX" sz="1800"/>
              <a:t>Nearly 40% of </a:t>
            </a:r>
            <a:r>
              <a:rPr lang="es-MX" sz="1800">
                <a:solidFill>
                  <a:schemeClr val="accent2"/>
                </a:solidFill>
                <a:latin typeface="Arial"/>
                <a:ea typeface="Arial"/>
                <a:cs typeface="Arial"/>
                <a:sym typeface="Arial"/>
              </a:rPr>
              <a:t>Amazon </a:t>
            </a:r>
            <a:r>
              <a:rPr i="1" lang="es-MX" sz="1800">
                <a:solidFill>
                  <a:schemeClr val="accent2"/>
                </a:solidFill>
              </a:rPr>
              <a:t>Rekognition’s</a:t>
            </a:r>
            <a:r>
              <a:rPr i="1" lang="es-MX" sz="1800"/>
              <a:t> false matches in the test </a:t>
            </a:r>
            <a:r>
              <a:rPr i="1" lang="es-MX" sz="1800">
                <a:solidFill>
                  <a:srgbClr val="00FFFF"/>
                </a:solidFill>
              </a:rPr>
              <a:t>were of people of color</a:t>
            </a:r>
            <a:endParaRPr i="1" sz="1800">
              <a:solidFill>
                <a:srgbClr val="00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1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MX"/>
              <a:t>ESG Investing and technology</a:t>
            </a:r>
            <a:endParaRPr/>
          </a:p>
        </p:txBody>
      </p:sp>
      <p:sp>
        <p:nvSpPr>
          <p:cNvPr id="345" name="Google Shape;345;p11"/>
          <p:cNvSpPr txBox="1"/>
          <p:nvPr>
            <p:ph idx="1" type="body"/>
          </p:nvPr>
        </p:nvSpPr>
        <p:spPr>
          <a:xfrm>
            <a:off x="718200" y="1825775"/>
            <a:ext cx="10515600" cy="4351200"/>
          </a:xfrm>
          <a:prstGeom prst="rect">
            <a:avLst/>
          </a:prstGeom>
          <a:noFill/>
          <a:ln>
            <a:noFill/>
          </a:ln>
        </p:spPr>
        <p:txBody>
          <a:bodyPr anchorCtr="0" anchor="t" bIns="45700" lIns="91425" spcFirstLastPara="1" rIns="91425" wrap="square" tIns="45700">
            <a:normAutofit/>
          </a:bodyPr>
          <a:lstStyle/>
          <a:p>
            <a:pPr indent="0" lvl="0" marL="228600" rtl="0" algn="l">
              <a:lnSpc>
                <a:spcPct val="90000"/>
              </a:lnSpc>
              <a:spcBef>
                <a:spcPts val="1000"/>
              </a:spcBef>
              <a:spcAft>
                <a:spcPts val="0"/>
              </a:spcAft>
              <a:buNone/>
            </a:pPr>
            <a:r>
              <a:rPr lang="es-MX" sz="2000">
                <a:solidFill>
                  <a:srgbClr val="FFFFFF"/>
                </a:solidFill>
              </a:rPr>
              <a:t>ESG stands for Environmental, Social and Governance.</a:t>
            </a:r>
            <a:endParaRPr sz="2000">
              <a:solidFill>
                <a:srgbClr val="7F7F7F"/>
              </a:solidFill>
            </a:endParaRPr>
          </a:p>
          <a:p>
            <a:pPr indent="0" lvl="0" marL="228600" rtl="0" algn="l">
              <a:lnSpc>
                <a:spcPct val="90000"/>
              </a:lnSpc>
              <a:spcBef>
                <a:spcPts val="2100"/>
              </a:spcBef>
              <a:spcAft>
                <a:spcPts val="0"/>
              </a:spcAft>
              <a:buNone/>
            </a:pPr>
            <a:r>
              <a:t/>
            </a:r>
            <a:endParaRPr>
              <a:solidFill>
                <a:srgbClr val="7F7F7F"/>
              </a:solidFill>
            </a:endParaRPr>
          </a:p>
          <a:p>
            <a:pPr indent="0" lvl="0" marL="228600" rtl="0" algn="l">
              <a:lnSpc>
                <a:spcPct val="90000"/>
              </a:lnSpc>
              <a:spcBef>
                <a:spcPts val="2100"/>
              </a:spcBef>
              <a:spcAft>
                <a:spcPts val="0"/>
              </a:spcAft>
              <a:buNone/>
            </a:pPr>
            <a:r>
              <a:t/>
            </a:r>
            <a:endParaRPr>
              <a:solidFill>
                <a:srgbClr val="7F7F7F"/>
              </a:solidFill>
            </a:endParaRPr>
          </a:p>
          <a:p>
            <a:pPr indent="0" lvl="0" marL="228600" rtl="0" algn="l">
              <a:lnSpc>
                <a:spcPct val="90000"/>
              </a:lnSpc>
              <a:spcBef>
                <a:spcPts val="2100"/>
              </a:spcBef>
              <a:spcAft>
                <a:spcPts val="2100"/>
              </a:spcAft>
              <a:buNone/>
            </a:pPr>
            <a:r>
              <a:t/>
            </a:r>
            <a:endParaRPr>
              <a:solidFill>
                <a:srgbClr val="7F7F7F"/>
              </a:solidFill>
            </a:endParaRPr>
          </a:p>
        </p:txBody>
      </p:sp>
      <p:sp>
        <p:nvSpPr>
          <p:cNvPr id="346" name="Google Shape;346;p11"/>
          <p:cNvSpPr txBox="1"/>
          <p:nvPr/>
        </p:nvSpPr>
        <p:spPr>
          <a:xfrm>
            <a:off x="838200" y="3697850"/>
            <a:ext cx="3006000" cy="285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347" name="Google Shape;347;p11"/>
          <p:cNvSpPr txBox="1"/>
          <p:nvPr/>
        </p:nvSpPr>
        <p:spPr>
          <a:xfrm>
            <a:off x="990600" y="3850250"/>
            <a:ext cx="3006000" cy="285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348" name="Google Shape;348;p11"/>
          <p:cNvSpPr txBox="1"/>
          <p:nvPr/>
        </p:nvSpPr>
        <p:spPr>
          <a:xfrm>
            <a:off x="990600" y="3321275"/>
            <a:ext cx="3006000" cy="285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349" name="Google Shape;349;p11"/>
          <p:cNvSpPr txBox="1"/>
          <p:nvPr/>
        </p:nvSpPr>
        <p:spPr>
          <a:xfrm>
            <a:off x="990600" y="2531750"/>
            <a:ext cx="3006000" cy="27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1800">
                <a:solidFill>
                  <a:srgbClr val="FFFFFF"/>
                </a:solidFill>
                <a:latin typeface="Lato"/>
                <a:ea typeface="Lato"/>
                <a:cs typeface="Lato"/>
                <a:sym typeface="Lato"/>
              </a:rPr>
              <a:t>Environmental factors: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Air and water pollution</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Waste management</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Deforestation</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Climate change</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Energy efficiency</a:t>
            </a:r>
            <a:endParaRPr sz="1800">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350" name="Google Shape;350;p11"/>
          <p:cNvSpPr txBox="1"/>
          <p:nvPr/>
        </p:nvSpPr>
        <p:spPr>
          <a:xfrm>
            <a:off x="4337675" y="2531750"/>
            <a:ext cx="3006000" cy="187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1800">
                <a:solidFill>
                  <a:srgbClr val="FFFFFF"/>
                </a:solidFill>
                <a:latin typeface="Lato"/>
                <a:ea typeface="Lato"/>
                <a:cs typeface="Lato"/>
                <a:sym typeface="Lato"/>
              </a:rPr>
              <a:t>Social factors: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Labour standards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Customer satisfaction</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Human rights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Data protection and privacy</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Employee management</a:t>
            </a:r>
            <a:endParaRPr sz="1800">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351" name="Google Shape;351;p11"/>
          <p:cNvSpPr txBox="1"/>
          <p:nvPr/>
        </p:nvSpPr>
        <p:spPr>
          <a:xfrm>
            <a:off x="7684750" y="2648700"/>
            <a:ext cx="3309000" cy="17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1800">
                <a:solidFill>
                  <a:srgbClr val="FFFFFF"/>
                </a:solidFill>
                <a:latin typeface="Lato"/>
                <a:ea typeface="Lato"/>
                <a:cs typeface="Lato"/>
                <a:sym typeface="Lato"/>
              </a:rPr>
              <a:t>Governance factors: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Bribery and corruption</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Board composition</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Executive compensation</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Audit committee </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s-MX" sz="1800">
                <a:solidFill>
                  <a:srgbClr val="FFFFFF"/>
                </a:solidFill>
                <a:latin typeface="Lato"/>
                <a:ea typeface="Lato"/>
                <a:cs typeface="Lato"/>
                <a:sym typeface="Lato"/>
              </a:rPr>
              <a:t>Lobbying</a:t>
            </a:r>
            <a:endParaRPr sz="1800">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352" name="Google Shape;352;p11"/>
          <p:cNvSpPr txBox="1"/>
          <p:nvPr/>
        </p:nvSpPr>
        <p:spPr>
          <a:xfrm>
            <a:off x="1086300" y="4888525"/>
            <a:ext cx="9779400" cy="807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lang="es-MX" sz="1800">
                <a:solidFill>
                  <a:srgbClr val="FFFFFF"/>
                </a:solidFill>
                <a:latin typeface="Lato"/>
                <a:ea typeface="Lato"/>
                <a:cs typeface="Lato"/>
                <a:sym typeface="Lato"/>
              </a:rPr>
              <a:t>“Adopting environmental and social policies can destroy shareholder wealth” </a:t>
            </a:r>
            <a:endParaRPr sz="1800">
              <a:solidFill>
                <a:srgbClr val="FFFFFF"/>
              </a:solidFill>
              <a:latin typeface="Lato"/>
              <a:ea typeface="Lato"/>
              <a:cs typeface="Lato"/>
              <a:sym typeface="Lato"/>
            </a:endParaRPr>
          </a:p>
          <a:p>
            <a:pPr indent="0" lvl="0" marL="0" rtl="0" algn="l">
              <a:lnSpc>
                <a:spcPct val="115000"/>
              </a:lnSpc>
              <a:spcBef>
                <a:spcPts val="1200"/>
              </a:spcBef>
              <a:spcAft>
                <a:spcPts val="1200"/>
              </a:spcAft>
              <a:buNone/>
            </a:pPr>
            <a:r>
              <a:rPr lang="es-MX" sz="1800">
                <a:solidFill>
                  <a:srgbClr val="FFFFFF"/>
                </a:solidFill>
                <a:latin typeface="Lato"/>
                <a:ea typeface="Lato"/>
                <a:cs typeface="Lato"/>
                <a:sym typeface="Lato"/>
              </a:rPr>
              <a:t>                                                                                                                               Galaskiewicz, 1997</a:t>
            </a:r>
            <a:endParaRPr sz="1800">
              <a:solidFill>
                <a:srgbClr val="FFFFFF"/>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g7464d8c875_7_6"/>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CONTENT</a:t>
            </a:r>
            <a:endParaRPr/>
          </a:p>
        </p:txBody>
      </p:sp>
      <p:sp>
        <p:nvSpPr>
          <p:cNvPr id="152" name="Google Shape;152;g7464d8c875_7_6"/>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Clr>
                <a:srgbClr val="FFFFFF"/>
              </a:buClr>
              <a:buSzPts val="1800"/>
              <a:buChar char="➔"/>
            </a:pPr>
            <a:r>
              <a:rPr lang="es-MX">
                <a:solidFill>
                  <a:srgbClr val="FFFFFF"/>
                </a:solidFill>
              </a:rPr>
              <a:t>Ethics for Business and Innovation</a:t>
            </a:r>
            <a:endParaRPr>
              <a:solidFill>
                <a:srgbClr val="FFFFFF"/>
              </a:solidFill>
            </a:endParaRPr>
          </a:p>
          <a:p>
            <a:pPr indent="-342900" lvl="1" marL="914400" rtl="0" algn="l">
              <a:spcBef>
                <a:spcPts val="0"/>
              </a:spcBef>
              <a:spcAft>
                <a:spcPts val="0"/>
              </a:spcAft>
              <a:buClr>
                <a:srgbClr val="FFFFFF"/>
              </a:buClr>
              <a:buSzPts val="1800"/>
              <a:buChar char="◆"/>
            </a:pPr>
            <a:r>
              <a:rPr lang="es-MX">
                <a:solidFill>
                  <a:srgbClr val="FFFFFF"/>
                </a:solidFill>
              </a:rPr>
              <a:t>Advantages of Ethics for Entrepreneurs</a:t>
            </a:r>
            <a:endParaRPr>
              <a:solidFill>
                <a:srgbClr val="FFFFFF"/>
              </a:solidFill>
            </a:endParaRPr>
          </a:p>
          <a:p>
            <a:pPr indent="-342900" lvl="1" marL="914400" rtl="0" algn="l">
              <a:spcBef>
                <a:spcPts val="0"/>
              </a:spcBef>
              <a:spcAft>
                <a:spcPts val="0"/>
              </a:spcAft>
              <a:buClr>
                <a:srgbClr val="FFFFFF"/>
              </a:buClr>
              <a:buSzPts val="1800"/>
              <a:buChar char="◆"/>
            </a:pPr>
            <a:r>
              <a:rPr lang="es-MX">
                <a:solidFill>
                  <a:srgbClr val="FFFFFF"/>
                </a:solidFill>
              </a:rPr>
              <a:t>How to Implement Ethics?</a:t>
            </a:r>
            <a:endParaRPr>
              <a:solidFill>
                <a:srgbClr val="FFFFFF"/>
              </a:solidFill>
            </a:endParaRPr>
          </a:p>
          <a:p>
            <a:pPr indent="-342900" lvl="0" marL="457200" rtl="0" algn="l">
              <a:spcBef>
                <a:spcPts val="0"/>
              </a:spcBef>
              <a:spcAft>
                <a:spcPts val="0"/>
              </a:spcAft>
              <a:buClr>
                <a:srgbClr val="FFFFFF"/>
              </a:buClr>
              <a:buSzPts val="1800"/>
              <a:buChar char="➔"/>
            </a:pPr>
            <a:r>
              <a:rPr lang="es-MX">
                <a:solidFill>
                  <a:srgbClr val="FFFFFF"/>
                </a:solidFill>
              </a:rPr>
              <a:t>Code of Ethics</a:t>
            </a:r>
            <a:endParaRPr>
              <a:solidFill>
                <a:srgbClr val="FFFFFF"/>
              </a:solidFill>
            </a:endParaRPr>
          </a:p>
          <a:p>
            <a:pPr indent="-342900" lvl="1" marL="914400" rtl="0" algn="l">
              <a:spcBef>
                <a:spcPts val="0"/>
              </a:spcBef>
              <a:spcAft>
                <a:spcPts val="0"/>
              </a:spcAft>
              <a:buClr>
                <a:srgbClr val="FFFFFF"/>
              </a:buClr>
              <a:buSzPts val="1800"/>
              <a:buChar char="◆"/>
            </a:pPr>
            <a:r>
              <a:rPr lang="es-MX">
                <a:solidFill>
                  <a:srgbClr val="FFFFFF"/>
                </a:solidFill>
              </a:rPr>
              <a:t>Establish the Code of Ethics</a:t>
            </a:r>
            <a:endParaRPr>
              <a:solidFill>
                <a:srgbClr val="FFFFFF"/>
              </a:solidFill>
            </a:endParaRPr>
          </a:p>
          <a:p>
            <a:pPr indent="-342900" lvl="0" marL="457200" rtl="0" algn="l">
              <a:spcBef>
                <a:spcPts val="0"/>
              </a:spcBef>
              <a:spcAft>
                <a:spcPts val="0"/>
              </a:spcAft>
              <a:buClr>
                <a:srgbClr val="FFFFFF"/>
              </a:buClr>
              <a:buSzPts val="1800"/>
              <a:buChar char="➔"/>
            </a:pPr>
            <a:r>
              <a:rPr lang="es-MX">
                <a:solidFill>
                  <a:srgbClr val="FFFFFF"/>
                </a:solidFill>
              </a:rPr>
              <a:t>Managers and Entrepreneurs</a:t>
            </a:r>
            <a:endParaRPr>
              <a:solidFill>
                <a:srgbClr val="FFFFFF"/>
              </a:solidFill>
            </a:endParaRPr>
          </a:p>
          <a:p>
            <a:pPr indent="-342900" lvl="0" marL="457200" rtl="0" algn="l">
              <a:spcBef>
                <a:spcPts val="0"/>
              </a:spcBef>
              <a:spcAft>
                <a:spcPts val="0"/>
              </a:spcAft>
              <a:buClr>
                <a:srgbClr val="FFFFFF"/>
              </a:buClr>
              <a:buSzPts val="1800"/>
              <a:buChar char="➔"/>
            </a:pPr>
            <a:r>
              <a:rPr lang="es-MX">
                <a:solidFill>
                  <a:srgbClr val="FFFFFF"/>
                </a:solidFill>
              </a:rPr>
              <a:t>Corporate Social Responsibility (CSR)</a:t>
            </a:r>
            <a:endParaRPr>
              <a:solidFill>
                <a:srgbClr val="FFFFFF"/>
              </a:solidFill>
            </a:endParaRPr>
          </a:p>
          <a:p>
            <a:pPr indent="-342900" lvl="1" marL="914400" rtl="0" algn="l">
              <a:spcBef>
                <a:spcPts val="0"/>
              </a:spcBef>
              <a:spcAft>
                <a:spcPts val="0"/>
              </a:spcAft>
              <a:buClr>
                <a:srgbClr val="FFFFFF"/>
              </a:buClr>
              <a:buSzPts val="1800"/>
              <a:buChar char="◆"/>
            </a:pPr>
            <a:r>
              <a:rPr lang="es-MX">
                <a:solidFill>
                  <a:srgbClr val="FFFFFF"/>
                </a:solidFill>
              </a:rPr>
              <a:t>CSR Examples</a:t>
            </a:r>
            <a:endParaRPr>
              <a:solidFill>
                <a:srgbClr val="FFFFFF"/>
              </a:solidFill>
            </a:endParaRPr>
          </a:p>
          <a:p>
            <a:pPr indent="-342900" lvl="1" marL="914400" rtl="0" algn="l">
              <a:spcBef>
                <a:spcPts val="0"/>
              </a:spcBef>
              <a:spcAft>
                <a:spcPts val="0"/>
              </a:spcAft>
              <a:buClr>
                <a:srgbClr val="FFFFFF"/>
              </a:buClr>
              <a:buSzPts val="1800"/>
              <a:buChar char="◆"/>
            </a:pPr>
            <a:r>
              <a:rPr lang="es-MX">
                <a:solidFill>
                  <a:srgbClr val="FFFFFF"/>
                </a:solidFill>
              </a:rPr>
              <a:t>Advantages of CSR</a:t>
            </a:r>
            <a:endParaRPr>
              <a:solidFill>
                <a:srgbClr val="FFFFFF"/>
              </a:solidFill>
            </a:endParaRPr>
          </a:p>
          <a:p>
            <a:pPr indent="-342900" lvl="1" marL="914400" rtl="0" algn="l">
              <a:spcBef>
                <a:spcPts val="0"/>
              </a:spcBef>
              <a:spcAft>
                <a:spcPts val="0"/>
              </a:spcAft>
              <a:buClr>
                <a:srgbClr val="FFFFFF"/>
              </a:buClr>
              <a:buSzPts val="1800"/>
              <a:buChar char="◆"/>
            </a:pPr>
            <a:r>
              <a:rPr lang="es-MX">
                <a:solidFill>
                  <a:srgbClr val="FFFFFF"/>
                </a:solidFill>
              </a:rPr>
              <a:t>How can your company do CSR?</a:t>
            </a:r>
            <a:endParaRPr>
              <a:solidFill>
                <a:srgbClr val="FFFFFF"/>
              </a:solidFill>
            </a:endParaRPr>
          </a:p>
          <a:p>
            <a:pPr indent="-342900" lvl="0" marL="457200" rtl="0" algn="l">
              <a:spcBef>
                <a:spcPts val="0"/>
              </a:spcBef>
              <a:spcAft>
                <a:spcPts val="0"/>
              </a:spcAft>
              <a:buClr>
                <a:srgbClr val="FFFFFF"/>
              </a:buClr>
              <a:buSzPts val="1800"/>
              <a:buChar char="➔"/>
            </a:pPr>
            <a:r>
              <a:rPr lang="es-MX">
                <a:solidFill>
                  <a:srgbClr val="FFFFFF"/>
                </a:solidFill>
              </a:rPr>
              <a:t>Ethics in Data Science</a:t>
            </a:r>
            <a:endParaRPr>
              <a:solidFill>
                <a:srgbClr val="FFFFFF"/>
              </a:solidFill>
            </a:endParaRPr>
          </a:p>
          <a:p>
            <a:pPr indent="-342900" lvl="1" marL="914400" rtl="0" algn="l">
              <a:spcBef>
                <a:spcPts val="0"/>
              </a:spcBef>
              <a:spcAft>
                <a:spcPts val="0"/>
              </a:spcAft>
              <a:buClr>
                <a:srgbClr val="FFFFFF"/>
              </a:buClr>
              <a:buSzPts val="1800"/>
              <a:buChar char="◆"/>
            </a:pPr>
            <a:r>
              <a:rPr lang="es-MX">
                <a:solidFill>
                  <a:srgbClr val="FFFFFF"/>
                </a:solidFill>
              </a:rPr>
              <a:t>5 Principles of Ethics in Data Science (Examples)</a:t>
            </a:r>
            <a:endParaRPr>
              <a:solidFill>
                <a:srgbClr val="FFFFFF"/>
              </a:solidFill>
            </a:endParaRPr>
          </a:p>
          <a:p>
            <a:pPr indent="-342900" lvl="0" marL="457200" rtl="0" algn="l">
              <a:spcBef>
                <a:spcPts val="0"/>
              </a:spcBef>
              <a:spcAft>
                <a:spcPts val="0"/>
              </a:spcAft>
              <a:buClr>
                <a:srgbClr val="FFFFFF"/>
              </a:buClr>
              <a:buSzPts val="1800"/>
              <a:buChar char="➔"/>
            </a:pPr>
            <a:r>
              <a:rPr lang="es-MX">
                <a:solidFill>
                  <a:srgbClr val="FFFFFF"/>
                </a:solidFill>
              </a:rPr>
              <a:t>ESG Investing and Technology</a:t>
            </a:r>
            <a:endParaRPr>
              <a:solidFill>
                <a:srgbClr val="FFFFFF"/>
              </a:solidFill>
            </a:endParaRPr>
          </a:p>
          <a:p>
            <a:pPr indent="-342900" lvl="1" marL="914400" rtl="0" algn="l">
              <a:spcBef>
                <a:spcPts val="0"/>
              </a:spcBef>
              <a:spcAft>
                <a:spcPts val="0"/>
              </a:spcAft>
              <a:buClr>
                <a:srgbClr val="FFFFFF"/>
              </a:buClr>
              <a:buSzPts val="1800"/>
              <a:buChar char="◆"/>
            </a:pPr>
            <a:r>
              <a:rPr lang="es-MX">
                <a:solidFill>
                  <a:srgbClr val="FFFFFF"/>
                </a:solidFill>
              </a:rPr>
              <a:t>ESG Policies</a:t>
            </a:r>
            <a:endParaRPr>
              <a:solidFill>
                <a:srgbClr val="FFFFFF"/>
              </a:solidFill>
            </a:endParaRPr>
          </a:p>
          <a:p>
            <a:pPr indent="-342900" lvl="0" marL="457200" rtl="0" algn="l">
              <a:spcBef>
                <a:spcPts val="0"/>
              </a:spcBef>
              <a:spcAft>
                <a:spcPts val="0"/>
              </a:spcAft>
              <a:buClr>
                <a:srgbClr val="FFFFFF"/>
              </a:buClr>
              <a:buSzPts val="1800"/>
              <a:buChar char="➔"/>
            </a:pPr>
            <a:r>
              <a:rPr lang="es-MX">
                <a:solidFill>
                  <a:srgbClr val="FFFFFF"/>
                </a:solidFill>
              </a:rPr>
              <a:t>Our Ethical Statement</a:t>
            </a:r>
            <a:endParaRPr>
              <a:solidFill>
                <a:srgbClr val="FFFFFF"/>
              </a:solidFill>
            </a:endParaRPr>
          </a:p>
          <a:p>
            <a:pPr indent="-342900" lvl="0" marL="457200" rtl="0" algn="l">
              <a:spcBef>
                <a:spcPts val="0"/>
              </a:spcBef>
              <a:spcAft>
                <a:spcPts val="0"/>
              </a:spcAft>
              <a:buClr>
                <a:srgbClr val="FFFFFF"/>
              </a:buClr>
              <a:buSzPts val="1800"/>
              <a:buChar char="➔"/>
            </a:pPr>
            <a:r>
              <a:rPr lang="es-MX">
                <a:solidFill>
                  <a:srgbClr val="FFFFFF"/>
                </a:solidFill>
              </a:rPr>
              <a:t>Test Case</a:t>
            </a:r>
            <a:endParaRPr>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g745f4c2851_3_11"/>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ESG policies</a:t>
            </a:r>
            <a:endParaRPr/>
          </a:p>
        </p:txBody>
      </p:sp>
      <p:sp>
        <p:nvSpPr>
          <p:cNvPr id="359" name="Google Shape;359;g745f4c2851_3_11"/>
          <p:cNvSpPr txBox="1"/>
          <p:nvPr>
            <p:ph idx="1" type="body"/>
          </p:nvPr>
        </p:nvSpPr>
        <p:spPr>
          <a:xfrm>
            <a:off x="838200" y="1267475"/>
            <a:ext cx="10851300" cy="4909200"/>
          </a:xfrm>
          <a:prstGeom prst="rect">
            <a:avLst/>
          </a:prstGeom>
          <a:noFill/>
        </p:spPr>
        <p:txBody>
          <a:bodyPr anchorCtr="0" anchor="t" bIns="45700" lIns="91425" spcFirstLastPara="1" rIns="91425" wrap="square" tIns="45700">
            <a:noAutofit/>
          </a:bodyPr>
          <a:lstStyle/>
          <a:p>
            <a:pPr indent="0" lvl="0" marL="0" rtl="0" algn="l">
              <a:spcBef>
                <a:spcPts val="1000"/>
              </a:spcBef>
              <a:spcAft>
                <a:spcPts val="0"/>
              </a:spcAft>
              <a:buNone/>
            </a:pPr>
            <a:r>
              <a:t/>
            </a:r>
            <a:endParaRPr sz="1800">
              <a:solidFill>
                <a:srgbClr val="FFFFFF"/>
              </a:solidFill>
            </a:endParaRPr>
          </a:p>
          <a:p>
            <a:pPr indent="0" lvl="0" marL="0" rtl="0" algn="l">
              <a:spcBef>
                <a:spcPts val="2100"/>
              </a:spcBef>
              <a:spcAft>
                <a:spcPts val="0"/>
              </a:spcAft>
              <a:buNone/>
            </a:pPr>
            <a:r>
              <a:rPr lang="es-MX" sz="1800">
                <a:solidFill>
                  <a:srgbClr val="FFFFFF"/>
                </a:solidFill>
              </a:rPr>
              <a:t>Are a reflection of an organization with a culture of sustainability. Companies with a culture of sustainability face tighter constraints.</a:t>
            </a:r>
            <a:endParaRPr sz="1800">
              <a:solidFill>
                <a:srgbClr val="FFFFFF"/>
              </a:solidFill>
            </a:endParaRPr>
          </a:p>
          <a:p>
            <a:pPr indent="0" lvl="0" marL="0" rtl="0" algn="l">
              <a:spcBef>
                <a:spcPts val="2100"/>
              </a:spcBef>
              <a:spcAft>
                <a:spcPts val="0"/>
              </a:spcAft>
              <a:buNone/>
            </a:pPr>
            <a:r>
              <a:t/>
            </a:r>
            <a:endParaRPr>
              <a:solidFill>
                <a:srgbClr val="FFFFFF"/>
              </a:solidFill>
              <a:highlight>
                <a:srgbClr val="000000"/>
              </a:highlight>
              <a:latin typeface="Roboto"/>
              <a:ea typeface="Roboto"/>
              <a:cs typeface="Roboto"/>
              <a:sym typeface="Roboto"/>
            </a:endParaRPr>
          </a:p>
          <a:p>
            <a:pPr indent="0" lvl="0" marL="0" rtl="0" algn="ctr">
              <a:spcBef>
                <a:spcPts val="2100"/>
              </a:spcBef>
              <a:spcAft>
                <a:spcPts val="0"/>
              </a:spcAft>
              <a:buNone/>
            </a:pPr>
            <a:r>
              <a:rPr lang="es-MX" sz="2450">
                <a:solidFill>
                  <a:srgbClr val="FFFFFF"/>
                </a:solidFill>
                <a:latin typeface="Roboto"/>
                <a:ea typeface="Roboto"/>
                <a:cs typeface="Roboto"/>
                <a:sym typeface="Roboto"/>
              </a:rPr>
              <a:t>“</a:t>
            </a:r>
            <a:r>
              <a:rPr i="1" lang="es-MX" sz="2550">
                <a:solidFill>
                  <a:srgbClr val="FFFFFF"/>
                </a:solidFill>
                <a:latin typeface="Roboto"/>
                <a:ea typeface="Roboto"/>
                <a:cs typeface="Roboto"/>
                <a:sym typeface="Roboto"/>
              </a:rPr>
              <a:t>Culture consists on a specific collection of values and norms that are shared by people and groups in an organization and that control the way they interact with each other and with stakeholders outside the organization</a:t>
            </a:r>
            <a:r>
              <a:rPr lang="es-MX" sz="2450">
                <a:solidFill>
                  <a:srgbClr val="FFFFFF"/>
                </a:solidFill>
                <a:latin typeface="Roboto"/>
                <a:ea typeface="Roboto"/>
                <a:cs typeface="Roboto"/>
                <a:sym typeface="Roboto"/>
              </a:rPr>
              <a:t>”    </a:t>
            </a:r>
            <a:endParaRPr sz="2450">
              <a:solidFill>
                <a:srgbClr val="FFFFFF"/>
              </a:solidFill>
              <a:latin typeface="Roboto"/>
              <a:ea typeface="Roboto"/>
              <a:cs typeface="Roboto"/>
              <a:sym typeface="Roboto"/>
            </a:endParaRPr>
          </a:p>
          <a:p>
            <a:pPr indent="0" lvl="0" marL="0" rtl="0" algn="ctr">
              <a:spcBef>
                <a:spcPts val="2100"/>
              </a:spcBef>
              <a:spcAft>
                <a:spcPts val="2100"/>
              </a:spcAft>
              <a:buNone/>
            </a:pPr>
            <a:r>
              <a:rPr lang="es-MX" sz="2450">
                <a:solidFill>
                  <a:srgbClr val="FFFFFF"/>
                </a:solidFill>
                <a:latin typeface="Roboto"/>
                <a:ea typeface="Roboto"/>
                <a:cs typeface="Roboto"/>
                <a:sym typeface="Roboto"/>
              </a:rPr>
              <a:t>                                                                          </a:t>
            </a:r>
            <a:r>
              <a:rPr lang="es-MX" sz="1550">
                <a:solidFill>
                  <a:srgbClr val="FFFFFF"/>
                </a:solidFill>
                <a:latin typeface="Roboto"/>
                <a:ea typeface="Roboto"/>
                <a:cs typeface="Roboto"/>
                <a:sym typeface="Roboto"/>
              </a:rPr>
              <a:t>Hills and Jones (2001)</a:t>
            </a:r>
            <a:endParaRPr sz="1550">
              <a:solidFill>
                <a:srgbClr val="FFFFFF"/>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g7464d8c875_5_8"/>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High sustainability companies</a:t>
            </a:r>
            <a:endParaRPr/>
          </a:p>
        </p:txBody>
      </p:sp>
      <p:sp>
        <p:nvSpPr>
          <p:cNvPr id="366" name="Google Shape;366;g7464d8c875_5_8"/>
          <p:cNvSpPr txBox="1"/>
          <p:nvPr>
            <p:ph idx="1" type="body"/>
          </p:nvPr>
        </p:nvSpPr>
        <p:spPr>
          <a:xfrm rot="-1232938">
            <a:off x="6265978" y="2417500"/>
            <a:ext cx="4834935" cy="949052"/>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s-MX" sz="2000">
                <a:solidFill>
                  <a:srgbClr val="FF0000"/>
                </a:solidFill>
              </a:rPr>
              <a:t>passing on valuable investment opportunities that do not fit their values</a:t>
            </a:r>
            <a:endParaRPr b="1" sz="2000">
              <a:solidFill>
                <a:srgbClr val="FF0000"/>
              </a:solidFill>
            </a:endParaRPr>
          </a:p>
          <a:p>
            <a:pPr indent="0" lvl="0" marL="0" rtl="0" algn="l">
              <a:spcBef>
                <a:spcPts val="2100"/>
              </a:spcBef>
              <a:spcAft>
                <a:spcPts val="0"/>
              </a:spcAft>
              <a:buNone/>
            </a:pPr>
            <a:r>
              <a:t/>
            </a:r>
            <a:endParaRPr b="1" sz="2000">
              <a:solidFill>
                <a:srgbClr val="FF0000"/>
              </a:solidFill>
            </a:endParaRPr>
          </a:p>
          <a:p>
            <a:pPr indent="0" lvl="0" marL="0" rtl="0" algn="l">
              <a:spcBef>
                <a:spcPts val="2100"/>
              </a:spcBef>
              <a:spcAft>
                <a:spcPts val="0"/>
              </a:spcAft>
              <a:buNone/>
            </a:pPr>
            <a:r>
              <a:t/>
            </a:r>
            <a:endParaRPr b="1" sz="2000">
              <a:solidFill>
                <a:srgbClr val="FF0000"/>
              </a:solidFill>
            </a:endParaRPr>
          </a:p>
          <a:p>
            <a:pPr indent="0" lvl="0" marL="0" rtl="0" algn="l">
              <a:spcBef>
                <a:spcPts val="2100"/>
              </a:spcBef>
              <a:spcAft>
                <a:spcPts val="0"/>
              </a:spcAft>
              <a:buNone/>
            </a:pPr>
            <a:r>
              <a:t/>
            </a:r>
            <a:endParaRPr b="1" sz="2000">
              <a:solidFill>
                <a:srgbClr val="FF0000"/>
              </a:solidFill>
            </a:endParaRPr>
          </a:p>
          <a:p>
            <a:pPr indent="0" lvl="0" marL="0" rtl="0" algn="l">
              <a:spcBef>
                <a:spcPts val="2100"/>
              </a:spcBef>
              <a:spcAft>
                <a:spcPts val="0"/>
              </a:spcAft>
              <a:buNone/>
            </a:pPr>
            <a:r>
              <a:t/>
            </a:r>
            <a:endParaRPr b="1" sz="2000">
              <a:solidFill>
                <a:srgbClr val="FF0000"/>
              </a:solidFill>
            </a:endParaRPr>
          </a:p>
          <a:p>
            <a:pPr indent="0" lvl="0" marL="0" rtl="0" algn="l">
              <a:spcBef>
                <a:spcPts val="2100"/>
              </a:spcBef>
              <a:spcAft>
                <a:spcPts val="0"/>
              </a:spcAft>
              <a:buNone/>
            </a:pPr>
            <a:r>
              <a:t/>
            </a:r>
            <a:endParaRPr b="1" sz="2000">
              <a:solidFill>
                <a:srgbClr val="FF0000"/>
              </a:solidFill>
            </a:endParaRPr>
          </a:p>
          <a:p>
            <a:pPr indent="0" lvl="0" marL="0" rtl="0" algn="l">
              <a:spcBef>
                <a:spcPts val="2100"/>
              </a:spcBef>
              <a:spcAft>
                <a:spcPts val="2100"/>
              </a:spcAft>
              <a:buNone/>
            </a:pPr>
            <a:r>
              <a:t/>
            </a:r>
            <a:endParaRPr b="1"/>
          </a:p>
        </p:txBody>
      </p:sp>
      <p:sp>
        <p:nvSpPr>
          <p:cNvPr id="367" name="Google Shape;367;g7464d8c875_5_8"/>
          <p:cNvSpPr txBox="1"/>
          <p:nvPr/>
        </p:nvSpPr>
        <p:spPr>
          <a:xfrm>
            <a:off x="838200" y="1690825"/>
            <a:ext cx="5867100" cy="496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MX" sz="1700">
                <a:solidFill>
                  <a:srgbClr val="FFFFFF"/>
                </a:solidFill>
                <a:latin typeface="Lato"/>
                <a:ea typeface="Lato"/>
                <a:cs typeface="Lato"/>
                <a:sym typeface="Lato"/>
              </a:rPr>
              <a:t>Advantages:</a:t>
            </a:r>
            <a:endParaRPr sz="1700">
              <a:solidFill>
                <a:srgbClr val="FFFFFF"/>
              </a:solidFill>
              <a:latin typeface="Lato"/>
              <a:ea typeface="Lato"/>
              <a:cs typeface="Lato"/>
              <a:sym typeface="Lato"/>
            </a:endParaRPr>
          </a:p>
          <a:p>
            <a:pPr indent="0" lvl="0" marL="0" rtl="0" algn="l">
              <a:spcBef>
                <a:spcPts val="0"/>
              </a:spcBef>
              <a:spcAft>
                <a:spcPts val="0"/>
              </a:spcAft>
              <a:buNone/>
            </a:pPr>
            <a:r>
              <a:t/>
            </a:r>
            <a:endParaRPr sz="1700">
              <a:solidFill>
                <a:srgbClr val="FFFFFF"/>
              </a:solidFill>
              <a:latin typeface="Lato"/>
              <a:ea typeface="Lato"/>
              <a:cs typeface="Lato"/>
              <a:sym typeface="Lato"/>
            </a:endParaRPr>
          </a:p>
          <a:p>
            <a:pPr indent="-336550" lvl="0" marL="457200" rtl="0" algn="l">
              <a:spcBef>
                <a:spcPts val="0"/>
              </a:spcBef>
              <a:spcAft>
                <a:spcPts val="0"/>
              </a:spcAft>
              <a:buClr>
                <a:srgbClr val="FFFFFF"/>
              </a:buClr>
              <a:buSzPts val="1700"/>
              <a:buFont typeface="Lato"/>
              <a:buChar char="●"/>
            </a:pPr>
            <a:r>
              <a:rPr lang="es-MX" sz="1700">
                <a:solidFill>
                  <a:srgbClr val="FFFFFF"/>
                </a:solidFill>
                <a:latin typeface="Lato"/>
                <a:ea typeface="Lato"/>
                <a:cs typeface="Lato"/>
                <a:sym typeface="Lato"/>
              </a:rPr>
              <a:t>attracts better human capital</a:t>
            </a:r>
            <a:endParaRPr sz="1700">
              <a:solidFill>
                <a:srgbClr val="FFFFFF"/>
              </a:solidFill>
              <a:latin typeface="Lato"/>
              <a:ea typeface="Lato"/>
              <a:cs typeface="Lato"/>
              <a:sym typeface="Lato"/>
            </a:endParaRPr>
          </a:p>
          <a:p>
            <a:pPr indent="0" lvl="0" marL="457200" rtl="0" algn="l">
              <a:spcBef>
                <a:spcPts val="0"/>
              </a:spcBef>
              <a:spcAft>
                <a:spcPts val="0"/>
              </a:spcAft>
              <a:buNone/>
            </a:pPr>
            <a:r>
              <a:t/>
            </a:r>
            <a:endParaRPr sz="1700">
              <a:solidFill>
                <a:srgbClr val="FFFFFF"/>
              </a:solidFill>
              <a:latin typeface="Lato"/>
              <a:ea typeface="Lato"/>
              <a:cs typeface="Lato"/>
              <a:sym typeface="Lato"/>
            </a:endParaRPr>
          </a:p>
          <a:p>
            <a:pPr indent="-336550" lvl="0" marL="457200" rtl="0" algn="l">
              <a:spcBef>
                <a:spcPts val="0"/>
              </a:spcBef>
              <a:spcAft>
                <a:spcPts val="0"/>
              </a:spcAft>
              <a:buClr>
                <a:srgbClr val="FFFFFF"/>
              </a:buClr>
              <a:buSzPts val="1700"/>
              <a:buFont typeface="Lato"/>
              <a:buChar char="●"/>
            </a:pPr>
            <a:r>
              <a:rPr lang="es-MX" sz="1700">
                <a:solidFill>
                  <a:srgbClr val="FFFFFF"/>
                </a:solidFill>
                <a:latin typeface="Lato"/>
                <a:ea typeface="Lato"/>
                <a:cs typeface="Lato"/>
                <a:sym typeface="Lato"/>
              </a:rPr>
              <a:t>establishes more reliable supply chains</a:t>
            </a:r>
            <a:endParaRPr sz="1700">
              <a:solidFill>
                <a:srgbClr val="FFFFFF"/>
              </a:solidFill>
              <a:latin typeface="Lato"/>
              <a:ea typeface="Lato"/>
              <a:cs typeface="Lato"/>
              <a:sym typeface="Lato"/>
            </a:endParaRPr>
          </a:p>
          <a:p>
            <a:pPr indent="0" lvl="0" marL="457200" rtl="0" algn="l">
              <a:spcBef>
                <a:spcPts val="0"/>
              </a:spcBef>
              <a:spcAft>
                <a:spcPts val="0"/>
              </a:spcAft>
              <a:buNone/>
            </a:pPr>
            <a:r>
              <a:t/>
            </a:r>
            <a:endParaRPr sz="1700">
              <a:solidFill>
                <a:srgbClr val="FFFFFF"/>
              </a:solidFill>
              <a:latin typeface="Lato"/>
              <a:ea typeface="Lato"/>
              <a:cs typeface="Lato"/>
              <a:sym typeface="Lato"/>
            </a:endParaRPr>
          </a:p>
          <a:p>
            <a:pPr indent="-336550" lvl="0" marL="457200" rtl="0" algn="l">
              <a:spcBef>
                <a:spcPts val="0"/>
              </a:spcBef>
              <a:spcAft>
                <a:spcPts val="0"/>
              </a:spcAft>
              <a:buClr>
                <a:srgbClr val="FFFFFF"/>
              </a:buClr>
              <a:buSzPts val="1700"/>
              <a:buFont typeface="Lato"/>
              <a:buChar char="●"/>
            </a:pPr>
            <a:r>
              <a:rPr lang="es-MX" sz="1700">
                <a:solidFill>
                  <a:srgbClr val="FFFFFF"/>
                </a:solidFill>
                <a:latin typeface="Lato"/>
                <a:ea typeface="Lato"/>
                <a:cs typeface="Lato"/>
                <a:sym typeface="Lato"/>
              </a:rPr>
              <a:t>high levels of transparency</a:t>
            </a:r>
            <a:endParaRPr sz="1700">
              <a:solidFill>
                <a:srgbClr val="FFFFFF"/>
              </a:solidFill>
              <a:latin typeface="Lato"/>
              <a:ea typeface="Lato"/>
              <a:cs typeface="Lato"/>
              <a:sym typeface="Lato"/>
            </a:endParaRPr>
          </a:p>
          <a:p>
            <a:pPr indent="0" lvl="0" marL="457200" rtl="0" algn="l">
              <a:spcBef>
                <a:spcPts val="0"/>
              </a:spcBef>
              <a:spcAft>
                <a:spcPts val="0"/>
              </a:spcAft>
              <a:buNone/>
            </a:pPr>
            <a:r>
              <a:t/>
            </a:r>
            <a:endParaRPr sz="1700">
              <a:solidFill>
                <a:srgbClr val="FFFFFF"/>
              </a:solidFill>
              <a:latin typeface="Lato"/>
              <a:ea typeface="Lato"/>
              <a:cs typeface="Lato"/>
              <a:sym typeface="Lato"/>
            </a:endParaRPr>
          </a:p>
          <a:p>
            <a:pPr indent="-336550" lvl="0" marL="457200" rtl="0" algn="l">
              <a:spcBef>
                <a:spcPts val="0"/>
              </a:spcBef>
              <a:spcAft>
                <a:spcPts val="0"/>
              </a:spcAft>
              <a:buClr>
                <a:srgbClr val="FFFFFF"/>
              </a:buClr>
              <a:buSzPts val="1700"/>
              <a:buFont typeface="Lato"/>
              <a:buChar char="●"/>
            </a:pPr>
            <a:r>
              <a:rPr lang="es-MX" sz="1700">
                <a:solidFill>
                  <a:srgbClr val="FFFFFF"/>
                </a:solidFill>
                <a:latin typeface="Lato"/>
                <a:ea typeface="Lato"/>
                <a:cs typeface="Lato"/>
                <a:sym typeface="Lato"/>
              </a:rPr>
              <a:t>refuses to pay bribes and become part of corruption</a:t>
            </a:r>
            <a:endParaRPr sz="1700">
              <a:solidFill>
                <a:srgbClr val="FFFFFF"/>
              </a:solidFill>
              <a:latin typeface="Lato"/>
              <a:ea typeface="Lato"/>
              <a:cs typeface="Lato"/>
              <a:sym typeface="Lato"/>
            </a:endParaRPr>
          </a:p>
          <a:p>
            <a:pPr indent="0" lvl="0" marL="457200" rtl="0" algn="l">
              <a:spcBef>
                <a:spcPts val="0"/>
              </a:spcBef>
              <a:spcAft>
                <a:spcPts val="0"/>
              </a:spcAft>
              <a:buNone/>
            </a:pPr>
            <a:r>
              <a:t/>
            </a:r>
            <a:endParaRPr sz="1700">
              <a:solidFill>
                <a:srgbClr val="FFFFFF"/>
              </a:solidFill>
              <a:latin typeface="Lato"/>
              <a:ea typeface="Lato"/>
              <a:cs typeface="Lato"/>
              <a:sym typeface="Lato"/>
            </a:endParaRPr>
          </a:p>
          <a:p>
            <a:pPr indent="-336550" lvl="0" marL="457200" rtl="0" algn="l">
              <a:spcBef>
                <a:spcPts val="0"/>
              </a:spcBef>
              <a:spcAft>
                <a:spcPts val="0"/>
              </a:spcAft>
              <a:buClr>
                <a:srgbClr val="FFFFFF"/>
              </a:buClr>
              <a:buSzPts val="1700"/>
              <a:buFont typeface="Lato"/>
              <a:buChar char="●"/>
            </a:pPr>
            <a:r>
              <a:rPr lang="es-MX" sz="1700">
                <a:solidFill>
                  <a:srgbClr val="FFFFFF"/>
                </a:solidFill>
                <a:latin typeface="Lato"/>
                <a:ea typeface="Lato"/>
                <a:cs typeface="Lato"/>
                <a:sym typeface="Lato"/>
              </a:rPr>
              <a:t>proactively reduces environmental externalities</a:t>
            </a:r>
            <a:endParaRPr sz="1700">
              <a:solidFill>
                <a:srgbClr val="FFFFFF"/>
              </a:solidFill>
              <a:latin typeface="Lato"/>
              <a:ea typeface="Lato"/>
              <a:cs typeface="Lato"/>
              <a:sym typeface="Lato"/>
            </a:endParaRPr>
          </a:p>
          <a:p>
            <a:pPr indent="0" lvl="0" marL="457200" rtl="0" algn="l">
              <a:spcBef>
                <a:spcPts val="0"/>
              </a:spcBef>
              <a:spcAft>
                <a:spcPts val="0"/>
              </a:spcAft>
              <a:buNone/>
            </a:pPr>
            <a:r>
              <a:t/>
            </a:r>
            <a:endParaRPr sz="1700">
              <a:solidFill>
                <a:srgbClr val="FFFFFF"/>
              </a:solidFill>
              <a:latin typeface="Lato"/>
              <a:ea typeface="Lato"/>
              <a:cs typeface="Lato"/>
              <a:sym typeface="Lato"/>
            </a:endParaRPr>
          </a:p>
          <a:p>
            <a:pPr indent="-336550" lvl="0" marL="457200" rtl="0" algn="l">
              <a:spcBef>
                <a:spcPts val="0"/>
              </a:spcBef>
              <a:spcAft>
                <a:spcPts val="0"/>
              </a:spcAft>
              <a:buClr>
                <a:srgbClr val="FFFFFF"/>
              </a:buClr>
              <a:buSzPts val="1700"/>
              <a:buFont typeface="Lato"/>
              <a:buChar char="●"/>
            </a:pPr>
            <a:r>
              <a:rPr lang="es-MX" sz="1700">
                <a:solidFill>
                  <a:srgbClr val="FFFFFF"/>
                </a:solidFill>
                <a:latin typeface="Lato"/>
                <a:ea typeface="Lato"/>
                <a:cs typeface="Lato"/>
                <a:sym typeface="Lato"/>
              </a:rPr>
              <a:t>avoids conflicts with nearby communities</a:t>
            </a:r>
            <a:endParaRPr sz="1700">
              <a:solidFill>
                <a:srgbClr val="FFFFFF"/>
              </a:solidFill>
              <a:latin typeface="Lato"/>
              <a:ea typeface="Lato"/>
              <a:cs typeface="Lato"/>
              <a:sym typeface="Lato"/>
            </a:endParaRPr>
          </a:p>
          <a:p>
            <a:pPr indent="0" lvl="0" marL="457200" rtl="0" algn="l">
              <a:spcBef>
                <a:spcPts val="0"/>
              </a:spcBef>
              <a:spcAft>
                <a:spcPts val="0"/>
              </a:spcAft>
              <a:buNone/>
            </a:pPr>
            <a:r>
              <a:t/>
            </a:r>
            <a:endParaRPr sz="1700">
              <a:solidFill>
                <a:srgbClr val="FFFFFF"/>
              </a:solidFill>
              <a:latin typeface="Lato"/>
              <a:ea typeface="Lato"/>
              <a:cs typeface="Lato"/>
              <a:sym typeface="Lato"/>
            </a:endParaRPr>
          </a:p>
          <a:p>
            <a:pPr indent="-336550" lvl="0" marL="457200" rtl="0" algn="l">
              <a:spcBef>
                <a:spcPts val="0"/>
              </a:spcBef>
              <a:spcAft>
                <a:spcPts val="0"/>
              </a:spcAft>
              <a:buClr>
                <a:srgbClr val="FFFFFF"/>
              </a:buClr>
              <a:buSzPts val="1700"/>
              <a:buFont typeface="Lato"/>
              <a:buChar char="●"/>
            </a:pPr>
            <a:r>
              <a:rPr lang="es-MX" sz="1700">
                <a:solidFill>
                  <a:srgbClr val="FFFFFF"/>
                </a:solidFill>
                <a:latin typeface="Lato"/>
                <a:ea typeface="Lato"/>
                <a:cs typeface="Lato"/>
                <a:sym typeface="Lato"/>
              </a:rPr>
              <a:t>more successful in B2C sector</a:t>
            </a:r>
            <a:endParaRPr sz="1700">
              <a:solidFill>
                <a:srgbClr val="FFFFFF"/>
              </a:solidFill>
              <a:latin typeface="Lato"/>
              <a:ea typeface="Lato"/>
              <a:cs typeface="Lato"/>
              <a:sym typeface="Lato"/>
            </a:endParaRPr>
          </a:p>
        </p:txBody>
      </p:sp>
      <p:sp>
        <p:nvSpPr>
          <p:cNvPr id="368" name="Google Shape;368;g7464d8c875_5_8"/>
          <p:cNvSpPr txBox="1"/>
          <p:nvPr/>
        </p:nvSpPr>
        <p:spPr>
          <a:xfrm rot="-790829">
            <a:off x="6566582" y="5006274"/>
            <a:ext cx="2606360" cy="891708"/>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2100"/>
              </a:spcAft>
              <a:buNone/>
            </a:pPr>
            <a:r>
              <a:rPr b="1" lang="es-MX" sz="2000">
                <a:solidFill>
                  <a:srgbClr val="FF0000"/>
                </a:solidFill>
                <a:latin typeface="Lato"/>
                <a:ea typeface="Lato"/>
                <a:cs typeface="Lato"/>
                <a:sym typeface="Lato"/>
              </a:rPr>
              <a:t>higher product prices influence on  losing customers</a:t>
            </a:r>
            <a:endParaRPr b="1">
              <a:latin typeface="Lato"/>
              <a:ea typeface="Lato"/>
              <a:cs typeface="Lato"/>
              <a:sym typeface="Lato"/>
            </a:endParaRPr>
          </a:p>
        </p:txBody>
      </p:sp>
      <p:sp>
        <p:nvSpPr>
          <p:cNvPr id="369" name="Google Shape;369;g7464d8c875_5_8"/>
          <p:cNvSpPr txBox="1"/>
          <p:nvPr/>
        </p:nvSpPr>
        <p:spPr>
          <a:xfrm rot="-358807">
            <a:off x="7868011" y="3663076"/>
            <a:ext cx="2741318" cy="61718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2100"/>
              </a:spcAft>
              <a:buNone/>
            </a:pPr>
            <a:r>
              <a:rPr b="1" lang="es-MX" sz="2000">
                <a:solidFill>
                  <a:srgbClr val="FF0000"/>
                </a:solidFill>
                <a:latin typeface="Lato"/>
                <a:ea typeface="Lato"/>
                <a:cs typeface="Lato"/>
                <a:sym typeface="Lato"/>
              </a:rPr>
              <a:t>lower earning margins</a:t>
            </a:r>
            <a:endParaRPr b="1">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g7464d8c875_5_16"/>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solidFill>
                  <a:srgbClr val="000000"/>
                </a:solidFill>
              </a:rPr>
              <a:t>. </a:t>
            </a:r>
            <a:endParaRPr>
              <a:solidFill>
                <a:srgbClr val="000000"/>
              </a:solidFill>
            </a:endParaRPr>
          </a:p>
        </p:txBody>
      </p:sp>
      <p:sp>
        <p:nvSpPr>
          <p:cNvPr id="376" name="Google Shape;376;g7464d8c875_5_16"/>
          <p:cNvSpPr txBox="1"/>
          <p:nvPr>
            <p:ph idx="1" type="body"/>
          </p:nvPr>
        </p:nvSpPr>
        <p:spPr>
          <a:xfrm>
            <a:off x="838200" y="1690825"/>
            <a:ext cx="10515600" cy="4486200"/>
          </a:xfrm>
          <a:prstGeom prst="rect">
            <a:avLst/>
          </a:prstGeom>
        </p:spPr>
        <p:txBody>
          <a:bodyPr anchorCtr="0" anchor="t" bIns="45700" lIns="91425" spcFirstLastPara="1" rIns="91425" wrap="square" tIns="45700">
            <a:noAutofit/>
          </a:bodyPr>
          <a:lstStyle/>
          <a:p>
            <a:pPr indent="0" lvl="0" marL="0" rtl="0" algn="ctr">
              <a:lnSpc>
                <a:spcPct val="115000"/>
              </a:lnSpc>
              <a:spcBef>
                <a:spcPts val="1200"/>
              </a:spcBef>
              <a:spcAft>
                <a:spcPts val="0"/>
              </a:spcAft>
              <a:buNone/>
            </a:pPr>
            <a:r>
              <a:rPr i="1" lang="es-MX" sz="2400">
                <a:solidFill>
                  <a:srgbClr val="FFFFFF"/>
                </a:solidFill>
              </a:rPr>
              <a:t>“A single company that’s not careful, and breaks the trust of its users, can cause a domino effect in which consumers lose trust in the greater technology and any company leveraging it. Enterprises need to develop internal principles and processes that hold people, from the board to the newest hire, accountable. These frameworks should govern corporate practices and transparently showcase companies’ commitment to ethical AI and data</a:t>
            </a:r>
            <a:r>
              <a:rPr i="1" lang="es-MX" sz="2400">
                <a:solidFill>
                  <a:srgbClr val="FFFFFF"/>
                </a:solidFill>
              </a:rPr>
              <a:t> </a:t>
            </a:r>
            <a:r>
              <a:rPr i="1" lang="es-MX" sz="2400">
                <a:solidFill>
                  <a:srgbClr val="FFFFFF"/>
                </a:solidFill>
              </a:rPr>
              <a:t>practices.” </a:t>
            </a:r>
            <a:endParaRPr i="1" sz="2400">
              <a:solidFill>
                <a:srgbClr val="FFFFFF"/>
              </a:solidFill>
            </a:endParaRPr>
          </a:p>
          <a:p>
            <a:pPr indent="0" lvl="0" marL="0" rtl="0" algn="l">
              <a:spcBef>
                <a:spcPts val="1200"/>
              </a:spcBef>
              <a:spcAft>
                <a:spcPts val="2100"/>
              </a:spcAft>
              <a:buNone/>
            </a:pPr>
            <a:r>
              <a:rPr i="1" lang="es-MX" sz="1200">
                <a:solidFill>
                  <a:srgbClr val="FFFFFF"/>
                </a:solidFill>
                <a:latin typeface="Arial"/>
                <a:ea typeface="Arial"/>
                <a:cs typeface="Arial"/>
                <a:sym typeface="Arial"/>
              </a:rPr>
              <a:t>                                                                                                                                                         </a:t>
            </a:r>
            <a:r>
              <a:rPr i="1" lang="es-MX" sz="1200">
                <a:solidFill>
                  <a:srgbClr val="FFFFFF"/>
                </a:solidFill>
                <a:uFill>
                  <a:noFill/>
                </a:uFill>
                <a:latin typeface="Arial"/>
                <a:ea typeface="Arial"/>
                <a:cs typeface="Arial"/>
                <a:sym typeface="Arial"/>
                <a:hlinkClick r:id="rId3"/>
              </a:rPr>
              <a:t>Klaus-Michael</a:t>
            </a:r>
            <a:r>
              <a:rPr i="1" lang="es-MX" sz="1200">
                <a:solidFill>
                  <a:srgbClr val="FFFFFF"/>
                </a:solidFill>
                <a:latin typeface="Arial"/>
                <a:ea typeface="Arial"/>
                <a:cs typeface="Arial"/>
                <a:sym typeface="Arial"/>
              </a:rPr>
              <a:t> Vogelberg</a:t>
            </a:r>
            <a:endParaRPr sz="19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MX"/>
              <a:t>SPROUT’S ETHICAL STATEMENT</a:t>
            </a:r>
            <a:endParaRPr/>
          </a:p>
        </p:txBody>
      </p:sp>
      <p:sp>
        <p:nvSpPr>
          <p:cNvPr id="382" name="Google Shape;382;p12"/>
          <p:cNvSpPr txBox="1"/>
          <p:nvPr>
            <p:ph idx="1" type="body"/>
          </p:nvPr>
        </p:nvSpPr>
        <p:spPr>
          <a:xfrm>
            <a:off x="589925" y="1690700"/>
            <a:ext cx="5462400" cy="4704300"/>
          </a:xfrm>
          <a:prstGeom prst="rect">
            <a:avLst/>
          </a:prstGeom>
          <a:noFill/>
          <a:ln>
            <a:noFill/>
          </a:ln>
        </p:spPr>
        <p:txBody>
          <a:bodyPr anchorCtr="0" anchor="t" bIns="45700" lIns="91425" spcFirstLastPara="1" rIns="91425" wrap="square" tIns="45700">
            <a:normAutofit/>
          </a:bodyPr>
          <a:lstStyle/>
          <a:p>
            <a:pPr indent="0" lvl="0" marL="228600" rtl="0" algn="l">
              <a:lnSpc>
                <a:spcPct val="115000"/>
              </a:lnSpc>
              <a:spcBef>
                <a:spcPts val="0"/>
              </a:spcBef>
              <a:spcAft>
                <a:spcPts val="0"/>
              </a:spcAft>
              <a:buClr>
                <a:schemeClr val="dk1"/>
              </a:buClr>
              <a:buSzPts val="1100"/>
              <a:buFont typeface="Arial"/>
              <a:buNone/>
            </a:pPr>
            <a:r>
              <a:rPr b="1" lang="es-MX" sz="2150">
                <a:solidFill>
                  <a:srgbClr val="FFFFFF"/>
                </a:solidFill>
              </a:rPr>
              <a:t>Transparency</a:t>
            </a:r>
            <a:r>
              <a:rPr lang="es-MX" sz="2150">
                <a:solidFill>
                  <a:srgbClr val="FFFFFF"/>
                </a:solidFill>
              </a:rPr>
              <a:t>, </a:t>
            </a:r>
            <a:r>
              <a:rPr b="1" lang="es-MX" sz="2150">
                <a:solidFill>
                  <a:srgbClr val="FFFFFF"/>
                </a:solidFill>
              </a:rPr>
              <a:t>integrity</a:t>
            </a:r>
            <a:r>
              <a:rPr lang="es-MX" sz="2150">
                <a:solidFill>
                  <a:srgbClr val="FFFFFF"/>
                </a:solidFill>
              </a:rPr>
              <a:t>, </a:t>
            </a:r>
            <a:r>
              <a:rPr b="1" lang="es-MX" sz="2150">
                <a:solidFill>
                  <a:srgbClr val="FFFFFF"/>
                </a:solidFill>
              </a:rPr>
              <a:t>responsibility</a:t>
            </a:r>
            <a:r>
              <a:rPr lang="es-MX" sz="2150">
                <a:solidFill>
                  <a:srgbClr val="FFFFFF"/>
                </a:solidFill>
              </a:rPr>
              <a:t> and </a:t>
            </a:r>
            <a:r>
              <a:rPr b="1" lang="es-MX" sz="2150">
                <a:solidFill>
                  <a:srgbClr val="FFFFFF"/>
                </a:solidFill>
              </a:rPr>
              <a:t>generosity</a:t>
            </a:r>
            <a:r>
              <a:rPr lang="es-MX" sz="2150">
                <a:solidFill>
                  <a:srgbClr val="FFFFFF"/>
                </a:solidFill>
              </a:rPr>
              <a:t> will be the core values of all our business deals because we seek greatness. We expect nothing less from our suppliers because our purpose is to serve best our most important stakeholders, the customers. For us, the key to success is a relationship built on, respect, honesty and fairness and for this, we ensure to perform our duties to the highest ethical standards.</a:t>
            </a:r>
            <a:endParaRPr sz="2150">
              <a:solidFill>
                <a:srgbClr val="FFFFFF"/>
              </a:solidFill>
            </a:endParaRPr>
          </a:p>
          <a:p>
            <a:pPr indent="0" lvl="0" marL="0" rtl="0" algn="l">
              <a:lnSpc>
                <a:spcPct val="90000"/>
              </a:lnSpc>
              <a:spcBef>
                <a:spcPts val="2100"/>
              </a:spcBef>
              <a:spcAft>
                <a:spcPts val="2100"/>
              </a:spcAft>
              <a:buNone/>
            </a:pPr>
            <a:r>
              <a:t/>
            </a:r>
            <a:endParaRPr sz="1950">
              <a:solidFill>
                <a:srgbClr val="333333"/>
              </a:solidFill>
              <a:highlight>
                <a:srgbClr val="FFFFFF"/>
              </a:highlight>
              <a:latin typeface="Arial"/>
              <a:ea typeface="Arial"/>
              <a:cs typeface="Arial"/>
              <a:sym typeface="Arial"/>
            </a:endParaRPr>
          </a:p>
        </p:txBody>
      </p:sp>
      <p:pic>
        <p:nvPicPr>
          <p:cNvPr id="383" name="Google Shape;383;p12"/>
          <p:cNvPicPr preferRelativeResize="0"/>
          <p:nvPr/>
        </p:nvPicPr>
        <p:blipFill>
          <a:blip r:embed="rId3">
            <a:alphaModFix/>
          </a:blip>
          <a:stretch>
            <a:fillRect/>
          </a:stretch>
        </p:blipFill>
        <p:spPr>
          <a:xfrm>
            <a:off x="6052325" y="1690700"/>
            <a:ext cx="5811924" cy="4455675"/>
          </a:xfrm>
          <a:prstGeom prst="rect">
            <a:avLst/>
          </a:prstGeom>
          <a:noFill/>
          <a:ln>
            <a:noFill/>
          </a:ln>
        </p:spPr>
      </p:pic>
      <p:grpSp>
        <p:nvGrpSpPr>
          <p:cNvPr id="384" name="Google Shape;384;p12"/>
          <p:cNvGrpSpPr/>
          <p:nvPr/>
        </p:nvGrpSpPr>
        <p:grpSpPr>
          <a:xfrm>
            <a:off x="7997508" y="3284493"/>
            <a:ext cx="1793231" cy="927185"/>
            <a:chOff x="7997150" y="3224325"/>
            <a:chExt cx="1879500" cy="927000"/>
          </a:xfrm>
        </p:grpSpPr>
        <p:sp>
          <p:nvSpPr>
            <p:cNvPr id="385" name="Google Shape;385;p12"/>
            <p:cNvSpPr/>
            <p:nvPr/>
          </p:nvSpPr>
          <p:spPr>
            <a:xfrm>
              <a:off x="7997150" y="3224325"/>
              <a:ext cx="1879500" cy="927000"/>
            </a:xfrm>
            <a:prstGeom prst="rect">
              <a:avLst/>
            </a:prstGeom>
            <a:solidFill>
              <a:srgbClr val="FFFFFF"/>
            </a:solidFill>
            <a:ln cap="flat" cmpd="sng" w="9525">
              <a:solidFill>
                <a:srgbClr val="1A1A1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6" name="Google Shape;386;p12"/>
            <p:cNvPicPr preferRelativeResize="0"/>
            <p:nvPr/>
          </p:nvPicPr>
          <p:blipFill>
            <a:blip r:embed="rId4">
              <a:alphaModFix/>
            </a:blip>
            <a:stretch>
              <a:fillRect/>
            </a:stretch>
          </p:blipFill>
          <p:spPr>
            <a:xfrm>
              <a:off x="7997175" y="3296492"/>
              <a:ext cx="1879451" cy="782675"/>
            </a:xfrm>
            <a:prstGeom prst="rect">
              <a:avLst/>
            </a:prstGeom>
            <a:noFill/>
            <a:ln>
              <a:noFill/>
            </a:ln>
          </p:spPr>
        </p:pic>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sp>
        <p:nvSpPr>
          <p:cNvPr id="391" name="Google Shape;391;p14"/>
          <p:cNvSpPr txBox="1"/>
          <p:nvPr>
            <p:ph type="title"/>
          </p:nvPr>
        </p:nvSpPr>
        <p:spPr>
          <a:xfrm>
            <a:off x="4379550" y="1553850"/>
            <a:ext cx="34329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MX"/>
              <a:t>THANK YOU!</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MX"/>
              <a:t>EXERCISE FOR CLASS</a:t>
            </a:r>
            <a:endParaRPr/>
          </a:p>
        </p:txBody>
      </p:sp>
      <p:sp>
        <p:nvSpPr>
          <p:cNvPr id="397" name="Google Shape;397;p1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81000" lvl="0" marL="457200" rtl="0" algn="l">
              <a:lnSpc>
                <a:spcPct val="90000"/>
              </a:lnSpc>
              <a:spcBef>
                <a:spcPts val="0"/>
              </a:spcBef>
              <a:spcAft>
                <a:spcPts val="0"/>
              </a:spcAft>
              <a:buSzPts val="2400"/>
              <a:buChar char="●"/>
            </a:pPr>
            <a:r>
              <a:rPr b="1" lang="es-MX" sz="2400"/>
              <a:t>Apple vs. FBI Case Study</a:t>
            </a:r>
            <a:endParaRPr b="1" sz="2400"/>
          </a:p>
          <a:p>
            <a:pPr indent="-342900" lvl="0" marL="457200" rtl="0" algn="l">
              <a:lnSpc>
                <a:spcPct val="90000"/>
              </a:lnSpc>
              <a:spcBef>
                <a:spcPts val="0"/>
              </a:spcBef>
              <a:spcAft>
                <a:spcPts val="0"/>
              </a:spcAft>
              <a:buSzPts val="1800"/>
              <a:buChar char="●"/>
            </a:pPr>
            <a:r>
              <a:t/>
            </a:r>
            <a:endParaRPr/>
          </a:p>
          <a:p>
            <a:pPr indent="-355600" lvl="0" marL="457200" rtl="0" algn="l">
              <a:lnSpc>
                <a:spcPct val="90000"/>
              </a:lnSpc>
              <a:spcBef>
                <a:spcPts val="0"/>
              </a:spcBef>
              <a:spcAft>
                <a:spcPts val="0"/>
              </a:spcAft>
              <a:buSzPts val="2000"/>
              <a:buChar char="●"/>
            </a:pPr>
            <a:r>
              <a:rPr lang="es-MX" sz="2000"/>
              <a:t>In a terrorist attack in San Bernardino (</a:t>
            </a:r>
            <a:r>
              <a:rPr lang="es-MX" sz="2000"/>
              <a:t>2015</a:t>
            </a:r>
            <a:r>
              <a:rPr lang="es-MX" sz="2000"/>
              <a:t>), attention turned to the perpetrator’s iPhone.  </a:t>
            </a:r>
            <a:endParaRPr sz="2000"/>
          </a:p>
          <a:p>
            <a:pPr indent="-355600" lvl="0" marL="457200" rtl="0" algn="l">
              <a:lnSpc>
                <a:spcPct val="90000"/>
              </a:lnSpc>
              <a:spcBef>
                <a:spcPts val="0"/>
              </a:spcBef>
              <a:spcAft>
                <a:spcPts val="0"/>
              </a:spcAft>
              <a:buSzPts val="2000"/>
              <a:buChar char="●"/>
            </a:pPr>
            <a:r>
              <a:t/>
            </a:r>
            <a:endParaRPr sz="2000"/>
          </a:p>
          <a:p>
            <a:pPr indent="-355600" lvl="0" marL="457200" rtl="0" algn="l">
              <a:lnSpc>
                <a:spcPct val="90000"/>
              </a:lnSpc>
              <a:spcBef>
                <a:spcPts val="0"/>
              </a:spcBef>
              <a:spcAft>
                <a:spcPts val="0"/>
              </a:spcAft>
              <a:buSzPts val="2000"/>
              <a:buChar char="●"/>
            </a:pPr>
            <a:r>
              <a:rPr lang="es-MX" sz="2000"/>
              <a:t>A federal judge asked Apple to provide “reasonable technical assistance” to the FBI in accessing the information on the phone with that hope of discovering additional threats to national security.</a:t>
            </a:r>
            <a:endParaRPr sz="2000"/>
          </a:p>
          <a:p>
            <a:pPr indent="-355600" lvl="0" marL="457200" rtl="0" algn="l">
              <a:lnSpc>
                <a:spcPct val="90000"/>
              </a:lnSpc>
              <a:spcBef>
                <a:spcPts val="0"/>
              </a:spcBef>
              <a:spcAft>
                <a:spcPts val="0"/>
              </a:spcAft>
              <a:buSzPts val="2000"/>
              <a:buChar char="●"/>
            </a:pPr>
            <a:r>
              <a:t/>
            </a:r>
            <a:endParaRPr sz="2000"/>
          </a:p>
          <a:p>
            <a:pPr indent="-355600" lvl="0" marL="457200" rtl="0" algn="l">
              <a:lnSpc>
                <a:spcPct val="90000"/>
              </a:lnSpc>
              <a:spcBef>
                <a:spcPts val="0"/>
              </a:spcBef>
              <a:spcAft>
                <a:spcPts val="0"/>
              </a:spcAft>
              <a:buSzPts val="2000"/>
              <a:buChar char="●"/>
            </a:pPr>
            <a:r>
              <a:rPr lang="es-MX" sz="2000"/>
              <a:t>Apple CEO Tim Cook refused  to cooperate.  Cook advocated for the benefits of encryption in society to keep personal information safe.</a:t>
            </a:r>
            <a:endParaRPr sz="2000"/>
          </a:p>
          <a:p>
            <a:pPr indent="0" lvl="0" marL="0" rtl="0" algn="l">
              <a:lnSpc>
                <a:spcPct val="90000"/>
              </a:lnSpc>
              <a:spcBef>
                <a:spcPts val="2100"/>
              </a:spcBef>
              <a:spcAft>
                <a:spcPts val="0"/>
              </a:spcAft>
              <a:buNone/>
            </a:pPr>
            <a:r>
              <a:rPr lang="es-MX" sz="2000"/>
              <a:t>	</a:t>
            </a:r>
            <a:r>
              <a:rPr i="1" lang="es-MX" sz="2000"/>
              <a:t>Q1: Was Apple wrong for not complying with the FBI’s request? If so, why?  If not, why not?</a:t>
            </a:r>
            <a:endParaRPr i="1" sz="2000"/>
          </a:p>
          <a:p>
            <a:pPr indent="0" lvl="0" marL="0" rtl="0" algn="l">
              <a:lnSpc>
                <a:spcPct val="90000"/>
              </a:lnSpc>
              <a:spcBef>
                <a:spcPts val="2100"/>
              </a:spcBef>
              <a:spcAft>
                <a:spcPts val="0"/>
              </a:spcAft>
              <a:buNone/>
            </a:pPr>
            <a:r>
              <a:rPr i="1" lang="es-MX" sz="2000"/>
              <a:t>	Q2: What are the  code of ethics and the ethical implications in your startup company?</a:t>
            </a:r>
            <a:endParaRPr i="1" sz="2000"/>
          </a:p>
          <a:p>
            <a:pPr indent="-355600" lvl="0" marL="457200" rtl="0" algn="l">
              <a:lnSpc>
                <a:spcPct val="90000"/>
              </a:lnSpc>
              <a:spcBef>
                <a:spcPts val="2100"/>
              </a:spcBef>
              <a:spcAft>
                <a:spcPts val="0"/>
              </a:spcAft>
              <a:buSzPts val="2000"/>
              <a:buChar char="●"/>
            </a:pPr>
            <a:r>
              <a:t/>
            </a:r>
            <a:endParaRPr sz="2000"/>
          </a:p>
          <a:p>
            <a:pPr indent="-342900" lvl="0" marL="457200" rtl="0" algn="l">
              <a:lnSpc>
                <a:spcPct val="90000"/>
              </a:lnSpc>
              <a:spcBef>
                <a:spcPts val="0"/>
              </a:spcBef>
              <a:spcAft>
                <a:spcPts val="0"/>
              </a:spcAft>
              <a:buSzPts val="1800"/>
              <a:buChar char="●"/>
            </a:pPr>
            <a:r>
              <a:t/>
            </a:r>
            <a:endParaRPr/>
          </a:p>
          <a:p>
            <a:pPr indent="-342900" lvl="0" marL="457200" rtl="0" algn="l">
              <a:lnSpc>
                <a:spcPct val="90000"/>
              </a:lnSpc>
              <a:spcBef>
                <a:spcPts val="0"/>
              </a:spcBef>
              <a:spcAft>
                <a:spcPts val="0"/>
              </a:spcAft>
              <a:buSzPts val="1800"/>
              <a:buChar char="●"/>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MX"/>
              <a:t>REFERENCES</a:t>
            </a:r>
            <a:endParaRPr/>
          </a:p>
        </p:txBody>
      </p:sp>
      <p:sp>
        <p:nvSpPr>
          <p:cNvPr id="403" name="Google Shape;403;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165100" lvl="0" marL="228600" rtl="0" algn="l">
              <a:lnSpc>
                <a:spcPct val="90000"/>
              </a:lnSpc>
              <a:spcBef>
                <a:spcPts val="0"/>
              </a:spcBef>
              <a:spcAft>
                <a:spcPts val="0"/>
              </a:spcAft>
              <a:buClr>
                <a:schemeClr val="dk1"/>
              </a:buClr>
              <a:buSzPts val="1400"/>
              <a:buFont typeface="Calibri"/>
              <a:buChar char="●"/>
            </a:pPr>
            <a:r>
              <a:rPr lang="es-MX" sz="1400"/>
              <a:t>Hisrich, R., et al. Entrepreneurship. 10th Edition. McGraw-Hill Education. (2017)</a:t>
            </a:r>
            <a:endParaRPr sz="1400"/>
          </a:p>
          <a:p>
            <a:pPr indent="-190500" lvl="1" marL="685800" rtl="0" algn="l">
              <a:lnSpc>
                <a:spcPct val="90000"/>
              </a:lnSpc>
              <a:spcBef>
                <a:spcPts val="500"/>
              </a:spcBef>
              <a:spcAft>
                <a:spcPts val="0"/>
              </a:spcAft>
              <a:buClr>
                <a:schemeClr val="dk1"/>
              </a:buClr>
              <a:buSzPts val="1400"/>
              <a:buFont typeface="Calibri"/>
              <a:buChar char="○"/>
            </a:pPr>
            <a:r>
              <a:rPr lang="es-MX" sz="1400"/>
              <a:t>AN ORGANIZATION’S CODE OF ETHICS (Page 21)</a:t>
            </a:r>
            <a:endParaRPr sz="1400"/>
          </a:p>
          <a:p>
            <a:pPr indent="-190500" lvl="1" marL="685800" rtl="0" algn="l">
              <a:lnSpc>
                <a:spcPct val="90000"/>
              </a:lnSpc>
              <a:spcBef>
                <a:spcPts val="500"/>
              </a:spcBef>
              <a:spcAft>
                <a:spcPts val="0"/>
              </a:spcAft>
              <a:buClr>
                <a:schemeClr val="dk1"/>
              </a:buClr>
              <a:buSzPts val="1400"/>
              <a:buFont typeface="Calibri"/>
              <a:buChar char="○"/>
            </a:pPr>
            <a:r>
              <a:rPr lang="es-MX" sz="1400"/>
              <a:t>DO ENTREPRENEURS AND MANAGERS DIFFER IN ETHICAL CONDUCT? (Page 40)</a:t>
            </a:r>
            <a:endParaRPr sz="1400"/>
          </a:p>
          <a:p>
            <a:pPr indent="-190500" lvl="1" marL="685800" rtl="0" algn="l">
              <a:lnSpc>
                <a:spcPct val="90000"/>
              </a:lnSpc>
              <a:spcBef>
                <a:spcPts val="500"/>
              </a:spcBef>
              <a:spcAft>
                <a:spcPts val="0"/>
              </a:spcAft>
              <a:buClr>
                <a:schemeClr val="dk1"/>
              </a:buClr>
              <a:buSzPts val="1400"/>
              <a:buFont typeface="Calibri"/>
              <a:buChar char="○"/>
            </a:pPr>
            <a:r>
              <a:rPr lang="es-MX" sz="1400"/>
              <a:t>DO THE RIGHT THING (Page 70)</a:t>
            </a:r>
            <a:endParaRPr sz="1400"/>
          </a:p>
          <a:p>
            <a:pPr indent="-203200" lvl="0" marL="228600" rtl="0" algn="l">
              <a:lnSpc>
                <a:spcPct val="90000"/>
              </a:lnSpc>
              <a:spcBef>
                <a:spcPts val="2100"/>
              </a:spcBef>
              <a:spcAft>
                <a:spcPts val="0"/>
              </a:spcAft>
              <a:buSzPts val="1400"/>
              <a:buChar char="●"/>
            </a:pPr>
            <a:r>
              <a:rPr lang="es-MX" sz="1400"/>
              <a:t>(2014) Ethics: a general introduction. BBC. Retrieved from </a:t>
            </a:r>
            <a:r>
              <a:rPr lang="es-MX" sz="1400" u="sng">
                <a:solidFill>
                  <a:schemeClr val="hlink"/>
                </a:solidFill>
                <a:hlinkClick r:id="rId3"/>
              </a:rPr>
              <a:t>http://www.bbc.co.uk/ethics/introduction/intro_1.shtml</a:t>
            </a:r>
            <a:endParaRPr sz="1400"/>
          </a:p>
          <a:p>
            <a:pPr indent="-203200" lvl="0" marL="228600" rtl="0" algn="l">
              <a:lnSpc>
                <a:spcPct val="90000"/>
              </a:lnSpc>
              <a:spcBef>
                <a:spcPts val="2100"/>
              </a:spcBef>
              <a:spcAft>
                <a:spcPts val="0"/>
              </a:spcAft>
              <a:buSzPts val="1400"/>
              <a:buChar char="●"/>
            </a:pPr>
            <a:r>
              <a:rPr lang="es-MX" sz="1400"/>
              <a:t>Twin, E. (Jan. 2016). Business Ethics. Investopedia. Retrieved from </a:t>
            </a:r>
            <a:r>
              <a:rPr lang="es-MX" sz="1400" u="sng">
                <a:solidFill>
                  <a:schemeClr val="hlink"/>
                </a:solidFill>
                <a:hlinkClick r:id="rId4"/>
              </a:rPr>
              <a:t>https://www.investopedia.com/terms/b/business-ethics.asp</a:t>
            </a:r>
            <a:endParaRPr sz="1400"/>
          </a:p>
          <a:p>
            <a:pPr indent="-203200" lvl="0" marL="228600" rtl="0" algn="l">
              <a:lnSpc>
                <a:spcPct val="90000"/>
              </a:lnSpc>
              <a:spcBef>
                <a:spcPts val="2100"/>
              </a:spcBef>
              <a:spcAft>
                <a:spcPts val="0"/>
              </a:spcAft>
              <a:buSzPts val="1400"/>
              <a:buChar char="●"/>
            </a:pPr>
            <a:r>
              <a:rPr lang="es-MX" sz="1400"/>
              <a:t>Hanekamp, G. (2007) Business Ethics of Innovation. Springer, Berlin, Heidelberg.</a:t>
            </a:r>
            <a:endParaRPr sz="1400"/>
          </a:p>
          <a:p>
            <a:pPr indent="0" lvl="0" marL="228600" rtl="0" algn="l">
              <a:lnSpc>
                <a:spcPct val="90000"/>
              </a:lnSpc>
              <a:spcBef>
                <a:spcPts val="2100"/>
              </a:spcBef>
              <a:spcAft>
                <a:spcPts val="2100"/>
              </a:spcAft>
              <a:buNone/>
            </a:pPr>
            <a:r>
              <a:rPr lang="es-MX" sz="1400"/>
              <a:t> Eccles,  R., Ioannou, I., Serafeim, G. (2014).  The Impact of Corporate Sustainability on Organizational Processes and Performance.</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g745f4c2851_2_356"/>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ETHICS FOR BUSINESS AND INNOVATION</a:t>
            </a:r>
            <a:endParaRPr/>
          </a:p>
        </p:txBody>
      </p:sp>
      <p:grpSp>
        <p:nvGrpSpPr>
          <p:cNvPr id="159" name="Google Shape;159;g745f4c2851_2_356"/>
          <p:cNvGrpSpPr/>
          <p:nvPr/>
        </p:nvGrpSpPr>
        <p:grpSpPr>
          <a:xfrm>
            <a:off x="4056075" y="1961367"/>
            <a:ext cx="3695906" cy="3821732"/>
            <a:chOff x="3014317" y="2047728"/>
            <a:chExt cx="2184600" cy="1294800"/>
          </a:xfrm>
        </p:grpSpPr>
        <p:sp>
          <p:nvSpPr>
            <p:cNvPr id="160" name="Google Shape;160;g745f4c2851_2_356"/>
            <p:cNvSpPr/>
            <p:nvPr/>
          </p:nvSpPr>
          <p:spPr>
            <a:xfrm flipH="1" rot="10800000">
              <a:off x="3014317" y="2047728"/>
              <a:ext cx="2184600" cy="1294800"/>
            </a:xfrm>
            <a:prstGeom prst="round2DiagRect">
              <a:avLst>
                <a:gd fmla="val 0" name="adj1"/>
                <a:gd fmla="val 17764" name="adj2"/>
              </a:avLst>
            </a:prstGeom>
            <a:solidFill>
              <a:srgbClr val="0D5DD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 name="Google Shape;161;g745f4c2851_2_356"/>
            <p:cNvSpPr txBox="1"/>
            <p:nvPr/>
          </p:nvSpPr>
          <p:spPr>
            <a:xfrm>
              <a:off x="3316096" y="2154917"/>
              <a:ext cx="1451700" cy="2535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s-MX" sz="1800">
                  <a:solidFill>
                    <a:srgbClr val="FFFFFF"/>
                  </a:solidFill>
                  <a:latin typeface="Roboto"/>
                  <a:ea typeface="Roboto"/>
                  <a:cs typeface="Roboto"/>
                  <a:sym typeface="Roboto"/>
                </a:rPr>
                <a:t>Business Ethics</a:t>
              </a:r>
              <a:endParaRPr sz="1800">
                <a:solidFill>
                  <a:srgbClr val="FFFFFF"/>
                </a:solidFill>
                <a:latin typeface="Roboto"/>
                <a:ea typeface="Roboto"/>
                <a:cs typeface="Roboto"/>
                <a:sym typeface="Roboto"/>
              </a:endParaRPr>
            </a:p>
          </p:txBody>
        </p:sp>
        <p:sp>
          <p:nvSpPr>
            <p:cNvPr id="162" name="Google Shape;162;g745f4c2851_2_356"/>
            <p:cNvSpPr txBox="1"/>
            <p:nvPr/>
          </p:nvSpPr>
          <p:spPr>
            <a:xfrm>
              <a:off x="3114270" y="2305126"/>
              <a:ext cx="2029500" cy="924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es-MX" sz="1600">
                  <a:solidFill>
                    <a:srgbClr val="FFFFFF"/>
                  </a:solidFill>
                  <a:latin typeface="Roboto"/>
                  <a:ea typeface="Roboto"/>
                  <a:cs typeface="Roboto"/>
                  <a:sym typeface="Roboto"/>
                </a:rPr>
                <a:t>Appropriate business policies and practices regarding potentially controversial subjects including:</a:t>
              </a:r>
              <a:endParaRPr sz="1600">
                <a:solidFill>
                  <a:srgbClr val="FFFFFF"/>
                </a:solidFill>
                <a:latin typeface="Roboto"/>
                <a:ea typeface="Roboto"/>
                <a:cs typeface="Roboto"/>
                <a:sym typeface="Roboto"/>
              </a:endParaRPr>
            </a:p>
            <a:p>
              <a:pPr indent="-330200" lvl="0" marL="457200" rtl="0" algn="l">
                <a:lnSpc>
                  <a:spcPct val="115000"/>
                </a:lnSpc>
                <a:spcBef>
                  <a:spcPts val="2100"/>
                </a:spcBef>
                <a:spcAft>
                  <a:spcPts val="0"/>
                </a:spcAft>
                <a:buClr>
                  <a:srgbClr val="FFFFFF"/>
                </a:buClr>
                <a:buSzPts val="1600"/>
                <a:buFont typeface="Roboto"/>
                <a:buChar char="●"/>
              </a:pPr>
              <a:r>
                <a:rPr lang="es-MX" sz="1600">
                  <a:solidFill>
                    <a:srgbClr val="FFFFFF"/>
                  </a:solidFill>
                  <a:latin typeface="Roboto"/>
                  <a:ea typeface="Roboto"/>
                  <a:cs typeface="Roboto"/>
                  <a:sym typeface="Roboto"/>
                </a:rPr>
                <a:t>Corporate governance</a:t>
              </a:r>
              <a:endParaRPr sz="1600">
                <a:solidFill>
                  <a:srgbClr val="FFFFFF"/>
                </a:solidFill>
                <a:latin typeface="Roboto"/>
                <a:ea typeface="Roboto"/>
                <a:cs typeface="Roboto"/>
                <a:sym typeface="Roboto"/>
              </a:endParaRPr>
            </a:p>
            <a:p>
              <a:pPr indent="-330200" lvl="0" marL="457200" rtl="0" algn="l">
                <a:lnSpc>
                  <a:spcPct val="115000"/>
                </a:lnSpc>
                <a:spcBef>
                  <a:spcPts val="0"/>
                </a:spcBef>
                <a:spcAft>
                  <a:spcPts val="0"/>
                </a:spcAft>
                <a:buClr>
                  <a:srgbClr val="FFFFFF"/>
                </a:buClr>
                <a:buSzPts val="1600"/>
                <a:buFont typeface="Roboto"/>
                <a:buChar char="●"/>
              </a:pPr>
              <a:r>
                <a:rPr lang="es-MX" sz="1600">
                  <a:solidFill>
                    <a:srgbClr val="FFFFFF"/>
                  </a:solidFill>
                  <a:latin typeface="Roboto"/>
                  <a:ea typeface="Roboto"/>
                  <a:cs typeface="Roboto"/>
                  <a:sym typeface="Roboto"/>
                </a:rPr>
                <a:t>Insider trading</a:t>
              </a:r>
              <a:endParaRPr sz="1600">
                <a:solidFill>
                  <a:srgbClr val="FFFFFF"/>
                </a:solidFill>
                <a:latin typeface="Roboto"/>
                <a:ea typeface="Roboto"/>
                <a:cs typeface="Roboto"/>
                <a:sym typeface="Roboto"/>
              </a:endParaRPr>
            </a:p>
            <a:p>
              <a:pPr indent="-330200" lvl="0" marL="457200" rtl="0" algn="l">
                <a:lnSpc>
                  <a:spcPct val="115000"/>
                </a:lnSpc>
                <a:spcBef>
                  <a:spcPts val="0"/>
                </a:spcBef>
                <a:spcAft>
                  <a:spcPts val="0"/>
                </a:spcAft>
                <a:buClr>
                  <a:srgbClr val="FFFFFF"/>
                </a:buClr>
                <a:buSzPts val="1600"/>
                <a:buFont typeface="Roboto"/>
                <a:buChar char="●"/>
              </a:pPr>
              <a:r>
                <a:rPr lang="es-MX" sz="1600">
                  <a:solidFill>
                    <a:srgbClr val="FFFFFF"/>
                  </a:solidFill>
                  <a:latin typeface="Roboto"/>
                  <a:ea typeface="Roboto"/>
                  <a:cs typeface="Roboto"/>
                  <a:sym typeface="Roboto"/>
                </a:rPr>
                <a:t>Bribery</a:t>
              </a:r>
              <a:endParaRPr sz="1600">
                <a:solidFill>
                  <a:srgbClr val="FFFFFF"/>
                </a:solidFill>
                <a:latin typeface="Roboto"/>
                <a:ea typeface="Roboto"/>
                <a:cs typeface="Roboto"/>
                <a:sym typeface="Roboto"/>
              </a:endParaRPr>
            </a:p>
            <a:p>
              <a:pPr indent="-330200" lvl="0" marL="457200" rtl="0" algn="l">
                <a:lnSpc>
                  <a:spcPct val="115000"/>
                </a:lnSpc>
                <a:spcBef>
                  <a:spcPts val="0"/>
                </a:spcBef>
                <a:spcAft>
                  <a:spcPts val="0"/>
                </a:spcAft>
                <a:buClr>
                  <a:srgbClr val="FFFFFF"/>
                </a:buClr>
                <a:buSzPts val="1600"/>
                <a:buFont typeface="Roboto"/>
                <a:buChar char="●"/>
              </a:pPr>
              <a:r>
                <a:rPr lang="es-MX" sz="1600">
                  <a:solidFill>
                    <a:srgbClr val="FFFFFF"/>
                  </a:solidFill>
                  <a:latin typeface="Roboto"/>
                  <a:ea typeface="Roboto"/>
                  <a:cs typeface="Roboto"/>
                  <a:sym typeface="Roboto"/>
                </a:rPr>
                <a:t>Discrimination</a:t>
              </a:r>
              <a:endParaRPr sz="1600">
                <a:solidFill>
                  <a:srgbClr val="FFFFFF"/>
                </a:solidFill>
                <a:latin typeface="Roboto"/>
                <a:ea typeface="Roboto"/>
                <a:cs typeface="Roboto"/>
                <a:sym typeface="Roboto"/>
              </a:endParaRPr>
            </a:p>
            <a:p>
              <a:pPr indent="-330200" lvl="0" marL="457200" rtl="0" algn="l">
                <a:lnSpc>
                  <a:spcPct val="115000"/>
                </a:lnSpc>
                <a:spcBef>
                  <a:spcPts val="0"/>
                </a:spcBef>
                <a:spcAft>
                  <a:spcPts val="0"/>
                </a:spcAft>
                <a:buClr>
                  <a:srgbClr val="FFFFFF"/>
                </a:buClr>
                <a:buSzPts val="1600"/>
                <a:buFont typeface="Roboto"/>
                <a:buChar char="●"/>
              </a:pPr>
              <a:r>
                <a:rPr lang="es-MX" sz="1600">
                  <a:solidFill>
                    <a:srgbClr val="FFFFFF"/>
                  </a:solidFill>
                  <a:latin typeface="Roboto"/>
                  <a:ea typeface="Roboto"/>
                  <a:cs typeface="Roboto"/>
                  <a:sym typeface="Roboto"/>
                </a:rPr>
                <a:t>Corporate social responsibility</a:t>
              </a:r>
              <a:endParaRPr sz="1600">
                <a:solidFill>
                  <a:srgbClr val="FFFFFF"/>
                </a:solidFill>
                <a:latin typeface="Roboto"/>
                <a:ea typeface="Roboto"/>
                <a:cs typeface="Roboto"/>
                <a:sym typeface="Roboto"/>
              </a:endParaRPr>
            </a:p>
            <a:p>
              <a:pPr indent="0" lvl="0" marL="0" rtl="0" algn="l">
                <a:lnSpc>
                  <a:spcPct val="115000"/>
                </a:lnSpc>
                <a:spcBef>
                  <a:spcPts val="2100"/>
                </a:spcBef>
                <a:spcAft>
                  <a:spcPts val="2100"/>
                </a:spcAft>
                <a:buNone/>
              </a:pPr>
              <a:r>
                <a:t/>
              </a:r>
              <a:endParaRPr sz="1600">
                <a:solidFill>
                  <a:srgbClr val="FFFFFF"/>
                </a:solidFill>
                <a:latin typeface="Roboto"/>
                <a:ea typeface="Roboto"/>
                <a:cs typeface="Roboto"/>
                <a:sym typeface="Roboto"/>
              </a:endParaRPr>
            </a:p>
          </p:txBody>
        </p:sp>
      </p:grpSp>
      <p:grpSp>
        <p:nvGrpSpPr>
          <p:cNvPr id="163" name="Google Shape;163;g745f4c2851_2_356"/>
          <p:cNvGrpSpPr/>
          <p:nvPr/>
        </p:nvGrpSpPr>
        <p:grpSpPr>
          <a:xfrm>
            <a:off x="503118" y="1930920"/>
            <a:ext cx="3072079" cy="3815698"/>
            <a:chOff x="1126863" y="2013875"/>
            <a:chExt cx="1944600" cy="1569600"/>
          </a:xfrm>
        </p:grpSpPr>
        <p:sp>
          <p:nvSpPr>
            <p:cNvPr id="164" name="Google Shape;164;g745f4c2851_2_356"/>
            <p:cNvSpPr/>
            <p:nvPr/>
          </p:nvSpPr>
          <p:spPr>
            <a:xfrm>
              <a:off x="1126863" y="2013875"/>
              <a:ext cx="1944600" cy="1569600"/>
            </a:xfrm>
            <a:prstGeom prst="round2DiagRect">
              <a:avLst>
                <a:gd fmla="val 0" name="adj1"/>
                <a:gd fmla="val 17764" name="adj2"/>
              </a:avLst>
            </a:prstGeom>
            <a:solidFill>
              <a:srgbClr val="307BF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 name="Google Shape;165;g745f4c2851_2_356"/>
            <p:cNvSpPr txBox="1"/>
            <p:nvPr/>
          </p:nvSpPr>
          <p:spPr>
            <a:xfrm>
              <a:off x="1351626" y="2155301"/>
              <a:ext cx="1451700" cy="2094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s-MX" sz="1800">
                  <a:solidFill>
                    <a:srgbClr val="FFFFFF"/>
                  </a:solidFill>
                  <a:latin typeface="Roboto"/>
                  <a:ea typeface="Roboto"/>
                  <a:cs typeface="Roboto"/>
                  <a:sym typeface="Roboto"/>
                </a:rPr>
                <a:t>Ethics</a:t>
              </a:r>
              <a:endParaRPr sz="1800">
                <a:solidFill>
                  <a:srgbClr val="FFFFFF"/>
                </a:solidFill>
                <a:latin typeface="Roboto"/>
                <a:ea typeface="Roboto"/>
                <a:cs typeface="Roboto"/>
                <a:sym typeface="Roboto"/>
              </a:endParaRPr>
            </a:p>
          </p:txBody>
        </p:sp>
        <p:sp>
          <p:nvSpPr>
            <p:cNvPr id="166" name="Google Shape;166;g745f4c2851_2_356"/>
            <p:cNvSpPr txBox="1"/>
            <p:nvPr/>
          </p:nvSpPr>
          <p:spPr>
            <a:xfrm>
              <a:off x="1237315" y="2364616"/>
              <a:ext cx="1735200" cy="11007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es-MX" sz="1600">
                  <a:solidFill>
                    <a:srgbClr val="FFFFFF"/>
                  </a:solidFill>
                  <a:latin typeface="Roboto"/>
                  <a:ea typeface="Roboto"/>
                  <a:cs typeface="Roboto"/>
                  <a:sym typeface="Roboto"/>
                </a:rPr>
                <a:t>System of moral principles that affect how people make decisions and lead their lives.</a:t>
              </a:r>
              <a:endParaRPr sz="1600">
                <a:solidFill>
                  <a:srgbClr val="FFFFFF"/>
                </a:solidFill>
                <a:latin typeface="Roboto"/>
                <a:ea typeface="Roboto"/>
                <a:cs typeface="Roboto"/>
                <a:sym typeface="Roboto"/>
              </a:endParaRPr>
            </a:p>
            <a:p>
              <a:pPr indent="0" lvl="0" marL="0" rtl="0" algn="l">
                <a:lnSpc>
                  <a:spcPct val="115000"/>
                </a:lnSpc>
                <a:spcBef>
                  <a:spcPts val="2100"/>
                </a:spcBef>
                <a:spcAft>
                  <a:spcPts val="0"/>
                </a:spcAft>
                <a:buNone/>
              </a:pPr>
              <a:r>
                <a:rPr lang="es-MX" sz="1600">
                  <a:solidFill>
                    <a:srgbClr val="FFFFFF"/>
                  </a:solidFill>
                  <a:latin typeface="Roboto"/>
                  <a:ea typeface="Roboto"/>
                  <a:cs typeface="Roboto"/>
                  <a:sym typeface="Roboto"/>
                </a:rPr>
                <a:t>Concerned with what is good for individuals and society</a:t>
              </a:r>
              <a:endParaRPr sz="1600">
                <a:solidFill>
                  <a:srgbClr val="FFFFFF"/>
                </a:solidFill>
                <a:latin typeface="Roboto"/>
                <a:ea typeface="Roboto"/>
                <a:cs typeface="Roboto"/>
                <a:sym typeface="Roboto"/>
              </a:endParaRPr>
            </a:p>
            <a:p>
              <a:pPr indent="0" lvl="0" marL="0" rtl="0" algn="l">
                <a:lnSpc>
                  <a:spcPct val="115000"/>
                </a:lnSpc>
                <a:spcBef>
                  <a:spcPts val="2100"/>
                </a:spcBef>
                <a:spcAft>
                  <a:spcPts val="2100"/>
                </a:spcAft>
                <a:buNone/>
              </a:pPr>
              <a:r>
                <a:t/>
              </a:r>
              <a:endParaRPr sz="1600">
                <a:solidFill>
                  <a:srgbClr val="FFFFFF"/>
                </a:solidFill>
                <a:latin typeface="Roboto"/>
                <a:ea typeface="Roboto"/>
                <a:cs typeface="Roboto"/>
                <a:sym typeface="Roboto"/>
              </a:endParaRPr>
            </a:p>
          </p:txBody>
        </p:sp>
      </p:grpSp>
      <p:grpSp>
        <p:nvGrpSpPr>
          <p:cNvPr id="167" name="Google Shape;167;g745f4c2851_2_356"/>
          <p:cNvGrpSpPr/>
          <p:nvPr/>
        </p:nvGrpSpPr>
        <p:grpSpPr>
          <a:xfrm>
            <a:off x="8120749" y="1961299"/>
            <a:ext cx="3500600" cy="3754954"/>
            <a:chOff x="5015919" y="1787013"/>
            <a:chExt cx="3001200" cy="1569600"/>
          </a:xfrm>
        </p:grpSpPr>
        <p:sp>
          <p:nvSpPr>
            <p:cNvPr id="168" name="Google Shape;168;g745f4c2851_2_356"/>
            <p:cNvSpPr/>
            <p:nvPr/>
          </p:nvSpPr>
          <p:spPr>
            <a:xfrm>
              <a:off x="5015919" y="1787013"/>
              <a:ext cx="3001200" cy="1569600"/>
            </a:xfrm>
            <a:prstGeom prst="round2DiagRect">
              <a:avLst>
                <a:gd fmla="val 0" name="adj1"/>
                <a:gd fmla="val 17764" name="adj2"/>
              </a:avLst>
            </a:prstGeom>
            <a:solidFill>
              <a:srgbClr val="0944A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169" name="Google Shape;169;g745f4c2851_2_356"/>
            <p:cNvSpPr txBox="1"/>
            <p:nvPr/>
          </p:nvSpPr>
          <p:spPr>
            <a:xfrm>
              <a:off x="5360227" y="1916876"/>
              <a:ext cx="2417100" cy="2013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s-MX" sz="1800">
                  <a:solidFill>
                    <a:srgbClr val="FFFFFF"/>
                  </a:solidFill>
                  <a:latin typeface="Roboto"/>
                  <a:ea typeface="Roboto"/>
                  <a:cs typeface="Roboto"/>
                  <a:sym typeface="Roboto"/>
                </a:rPr>
                <a:t>Ethics in Innovation</a:t>
              </a:r>
              <a:endParaRPr sz="1800">
                <a:solidFill>
                  <a:srgbClr val="FFFFFF"/>
                </a:solidFill>
                <a:latin typeface="Roboto"/>
                <a:ea typeface="Roboto"/>
                <a:cs typeface="Roboto"/>
                <a:sym typeface="Roboto"/>
              </a:endParaRPr>
            </a:p>
          </p:txBody>
        </p:sp>
        <p:sp>
          <p:nvSpPr>
            <p:cNvPr id="170" name="Google Shape;170;g745f4c2851_2_356"/>
            <p:cNvSpPr txBox="1"/>
            <p:nvPr/>
          </p:nvSpPr>
          <p:spPr>
            <a:xfrm>
              <a:off x="5169720" y="2086469"/>
              <a:ext cx="2691000" cy="1003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es-MX" sz="1600">
                  <a:solidFill>
                    <a:srgbClr val="FFFFFF"/>
                  </a:solidFill>
                  <a:latin typeface="Roboto"/>
                  <a:ea typeface="Roboto"/>
                  <a:cs typeface="Roboto"/>
                  <a:sym typeface="Roboto"/>
                </a:rPr>
                <a:t>Provide new means for specific ends reflecting upon the consequences connected to them.</a:t>
              </a:r>
              <a:endParaRPr sz="1600">
                <a:solidFill>
                  <a:srgbClr val="FFFFFF"/>
                </a:solidFill>
                <a:latin typeface="Roboto"/>
                <a:ea typeface="Roboto"/>
                <a:cs typeface="Roboto"/>
                <a:sym typeface="Roboto"/>
              </a:endParaRPr>
            </a:p>
            <a:p>
              <a:pPr indent="0" lvl="0" marL="0" rtl="0" algn="l">
                <a:lnSpc>
                  <a:spcPct val="115000"/>
                </a:lnSpc>
                <a:spcBef>
                  <a:spcPts val="2100"/>
                </a:spcBef>
                <a:spcAft>
                  <a:spcPts val="0"/>
                </a:spcAft>
                <a:buNone/>
              </a:pPr>
              <a:r>
                <a:rPr lang="es-MX" sz="1600">
                  <a:solidFill>
                    <a:srgbClr val="FFFFFF"/>
                  </a:solidFill>
                  <a:latin typeface="Roboto"/>
                  <a:ea typeface="Roboto"/>
                  <a:cs typeface="Roboto"/>
                  <a:sym typeface="Roboto"/>
                </a:rPr>
                <a:t>Consider aspects such as availability, inclusion and required knowledge and capabilities required to use them.</a:t>
              </a:r>
              <a:endParaRPr sz="1600">
                <a:solidFill>
                  <a:srgbClr val="FFFFFF"/>
                </a:solidFill>
                <a:latin typeface="Roboto"/>
                <a:ea typeface="Roboto"/>
                <a:cs typeface="Roboto"/>
                <a:sym typeface="Roboto"/>
              </a:endParaRPr>
            </a:p>
            <a:p>
              <a:pPr indent="0" lvl="0" marL="0" rtl="0" algn="l">
                <a:lnSpc>
                  <a:spcPct val="115000"/>
                </a:lnSpc>
                <a:spcBef>
                  <a:spcPts val="2100"/>
                </a:spcBef>
                <a:spcAft>
                  <a:spcPts val="2100"/>
                </a:spcAft>
                <a:buNone/>
              </a:pPr>
              <a:r>
                <a:t/>
              </a:r>
              <a:endParaRPr sz="1600">
                <a:solidFill>
                  <a:srgbClr val="FFFFFF"/>
                </a:solidFill>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g745f4c2851_2_958"/>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ADVANTAGES OF ETHICS FOR ENTREPRENEURS</a:t>
            </a:r>
            <a:endParaRPr/>
          </a:p>
        </p:txBody>
      </p:sp>
      <p:grpSp>
        <p:nvGrpSpPr>
          <p:cNvPr id="177" name="Google Shape;177;g745f4c2851_2_958"/>
          <p:cNvGrpSpPr/>
          <p:nvPr/>
        </p:nvGrpSpPr>
        <p:grpSpPr>
          <a:xfrm>
            <a:off x="383753" y="1936607"/>
            <a:ext cx="9840894" cy="975576"/>
            <a:chOff x="630730" y="880977"/>
            <a:chExt cx="7380855" cy="731700"/>
          </a:xfrm>
        </p:grpSpPr>
        <p:sp>
          <p:nvSpPr>
            <p:cNvPr id="178" name="Google Shape;178;g745f4c2851_2_958"/>
            <p:cNvSpPr txBox="1"/>
            <p:nvPr/>
          </p:nvSpPr>
          <p:spPr>
            <a:xfrm>
              <a:off x="630730" y="931175"/>
              <a:ext cx="2084400" cy="629700"/>
            </a:xfrm>
            <a:prstGeom prst="rect">
              <a:avLst/>
            </a:prstGeom>
            <a:noFill/>
            <a:ln>
              <a:noFill/>
            </a:ln>
          </p:spPr>
          <p:txBody>
            <a:bodyPr anchorCtr="0" anchor="ctr" bIns="60925" lIns="121900" spcFirstLastPara="1" rIns="121900" wrap="square" tIns="60925">
              <a:noAutofit/>
            </a:bodyPr>
            <a:lstStyle/>
            <a:p>
              <a:pPr indent="0" lvl="0" marL="0" rtl="0" algn="r">
                <a:lnSpc>
                  <a:spcPct val="90000"/>
                </a:lnSpc>
                <a:spcBef>
                  <a:spcPts val="0"/>
                </a:spcBef>
                <a:spcAft>
                  <a:spcPts val="0"/>
                </a:spcAft>
                <a:buNone/>
              </a:pPr>
              <a:r>
                <a:rPr lang="es-MX" sz="5600">
                  <a:solidFill>
                    <a:srgbClr val="0944A1"/>
                  </a:solidFill>
                  <a:latin typeface="Roboto Medium"/>
                  <a:ea typeface="Roboto Medium"/>
                  <a:cs typeface="Roboto Medium"/>
                  <a:sym typeface="Roboto Medium"/>
                </a:rPr>
                <a:t>1</a:t>
              </a:r>
              <a:endParaRPr sz="5600">
                <a:solidFill>
                  <a:srgbClr val="0944A1"/>
                </a:solidFill>
                <a:latin typeface="Roboto Medium"/>
                <a:ea typeface="Roboto Medium"/>
                <a:cs typeface="Roboto Medium"/>
                <a:sym typeface="Roboto Medium"/>
              </a:endParaRPr>
            </a:p>
          </p:txBody>
        </p:sp>
        <p:sp>
          <p:nvSpPr>
            <p:cNvPr id="179" name="Google Shape;179;g745f4c2851_2_958"/>
            <p:cNvSpPr/>
            <p:nvPr/>
          </p:nvSpPr>
          <p:spPr>
            <a:xfrm>
              <a:off x="2789785" y="880977"/>
              <a:ext cx="5221800" cy="731700"/>
            </a:xfrm>
            <a:prstGeom prst="rect">
              <a:avLst/>
            </a:prstGeom>
            <a:solidFill>
              <a:srgbClr val="0944A1"/>
            </a:solidFill>
            <a:ln>
              <a:noFill/>
            </a:ln>
          </p:spPr>
          <p:txBody>
            <a:bodyPr anchorCtr="0" anchor="ctr" bIns="60925" lIns="121900" spcFirstLastPara="1" rIns="121900" wrap="square" tIns="60925">
              <a:noAutofit/>
            </a:bodyPr>
            <a:lstStyle/>
            <a:p>
              <a:pPr indent="0" lvl="0" marL="0" rtl="0" algn="l">
                <a:spcBef>
                  <a:spcPts val="0"/>
                </a:spcBef>
                <a:spcAft>
                  <a:spcPts val="0"/>
                </a:spcAft>
                <a:buNone/>
              </a:pPr>
              <a:r>
                <a:t/>
              </a:r>
              <a:endParaRPr/>
            </a:p>
          </p:txBody>
        </p:sp>
        <p:sp>
          <p:nvSpPr>
            <p:cNvPr id="180" name="Google Shape;180;g745f4c2851_2_958"/>
            <p:cNvSpPr txBox="1"/>
            <p:nvPr/>
          </p:nvSpPr>
          <p:spPr>
            <a:xfrm>
              <a:off x="2914389" y="965253"/>
              <a:ext cx="4765800" cy="575400"/>
            </a:xfrm>
            <a:prstGeom prst="rect">
              <a:avLst/>
            </a:prstGeom>
            <a:noFill/>
            <a:ln>
              <a:noFill/>
            </a:ln>
          </p:spPr>
          <p:txBody>
            <a:bodyPr anchorCtr="0" anchor="ctr" bIns="60925" lIns="121900" spcFirstLastPara="1" rIns="121900" wrap="square" tIns="60925">
              <a:noAutofit/>
            </a:bodyPr>
            <a:lstStyle/>
            <a:p>
              <a:pPr indent="0" lvl="0" marL="0" rtl="0" algn="l">
                <a:lnSpc>
                  <a:spcPct val="115000"/>
                </a:lnSpc>
                <a:spcBef>
                  <a:spcPts val="0"/>
                </a:spcBef>
                <a:spcAft>
                  <a:spcPts val="0"/>
                </a:spcAft>
                <a:buNone/>
              </a:pPr>
              <a:r>
                <a:rPr lang="es-MX" sz="1600">
                  <a:solidFill>
                    <a:srgbClr val="FFFFFF"/>
                  </a:solidFill>
                  <a:latin typeface="Roboto"/>
                  <a:ea typeface="Roboto"/>
                  <a:cs typeface="Roboto"/>
                  <a:sym typeface="Roboto"/>
                </a:rPr>
                <a:t>Ethics can create an element of trust, familiarity and predictability in the business.</a:t>
              </a:r>
              <a:endParaRPr sz="1600">
                <a:solidFill>
                  <a:srgbClr val="FFFFFF"/>
                </a:solidFill>
                <a:latin typeface="Roboto"/>
                <a:ea typeface="Roboto"/>
                <a:cs typeface="Roboto"/>
                <a:sym typeface="Roboto"/>
              </a:endParaRPr>
            </a:p>
          </p:txBody>
        </p:sp>
      </p:grpSp>
      <p:grpSp>
        <p:nvGrpSpPr>
          <p:cNvPr id="181" name="Google Shape;181;g745f4c2851_2_958"/>
          <p:cNvGrpSpPr/>
          <p:nvPr/>
        </p:nvGrpSpPr>
        <p:grpSpPr>
          <a:xfrm>
            <a:off x="135025" y="3115724"/>
            <a:ext cx="9607637" cy="975576"/>
            <a:chOff x="444180" y="1765338"/>
            <a:chExt cx="7205908" cy="731700"/>
          </a:xfrm>
        </p:grpSpPr>
        <p:sp>
          <p:nvSpPr>
            <p:cNvPr id="182" name="Google Shape;182;g745f4c2851_2_958"/>
            <p:cNvSpPr txBox="1"/>
            <p:nvPr/>
          </p:nvSpPr>
          <p:spPr>
            <a:xfrm>
              <a:off x="444180" y="1815550"/>
              <a:ext cx="2271000" cy="629700"/>
            </a:xfrm>
            <a:prstGeom prst="rect">
              <a:avLst/>
            </a:prstGeom>
            <a:noFill/>
            <a:ln>
              <a:noFill/>
            </a:ln>
          </p:spPr>
          <p:txBody>
            <a:bodyPr anchorCtr="0" anchor="ctr" bIns="60925" lIns="121900" spcFirstLastPara="1" rIns="121900" wrap="square" tIns="60925">
              <a:noAutofit/>
            </a:bodyPr>
            <a:lstStyle/>
            <a:p>
              <a:pPr indent="0" lvl="0" marL="0" rtl="0" algn="r">
                <a:lnSpc>
                  <a:spcPct val="90000"/>
                </a:lnSpc>
                <a:spcBef>
                  <a:spcPts val="0"/>
                </a:spcBef>
                <a:spcAft>
                  <a:spcPts val="0"/>
                </a:spcAft>
                <a:buNone/>
              </a:pPr>
              <a:r>
                <a:rPr lang="es-MX" sz="5600">
                  <a:solidFill>
                    <a:srgbClr val="0C58D3"/>
                  </a:solidFill>
                  <a:latin typeface="Roboto Medium"/>
                  <a:ea typeface="Roboto Medium"/>
                  <a:cs typeface="Roboto Medium"/>
                  <a:sym typeface="Roboto Medium"/>
                </a:rPr>
                <a:t>2</a:t>
              </a:r>
              <a:endParaRPr sz="5600">
                <a:solidFill>
                  <a:srgbClr val="0C58D3"/>
                </a:solidFill>
                <a:latin typeface="Roboto Medium"/>
                <a:ea typeface="Roboto Medium"/>
                <a:cs typeface="Roboto Medium"/>
                <a:sym typeface="Roboto Medium"/>
              </a:endParaRPr>
            </a:p>
          </p:txBody>
        </p:sp>
        <p:sp>
          <p:nvSpPr>
            <p:cNvPr id="183" name="Google Shape;183;g745f4c2851_2_958"/>
            <p:cNvSpPr/>
            <p:nvPr/>
          </p:nvSpPr>
          <p:spPr>
            <a:xfrm>
              <a:off x="2789787" y="1765338"/>
              <a:ext cx="4860300" cy="731700"/>
            </a:xfrm>
            <a:prstGeom prst="rect">
              <a:avLst/>
            </a:prstGeom>
            <a:solidFill>
              <a:srgbClr val="0C58D3"/>
            </a:solidFill>
            <a:ln>
              <a:noFill/>
            </a:ln>
          </p:spPr>
          <p:txBody>
            <a:bodyPr anchorCtr="0" anchor="ctr" bIns="60925" lIns="121900" spcFirstLastPara="1" rIns="121900" wrap="square" tIns="60925">
              <a:noAutofit/>
            </a:bodyPr>
            <a:lstStyle/>
            <a:p>
              <a:pPr indent="0" lvl="0" marL="0" rtl="0" algn="l">
                <a:spcBef>
                  <a:spcPts val="0"/>
                </a:spcBef>
                <a:spcAft>
                  <a:spcPts val="0"/>
                </a:spcAft>
                <a:buNone/>
              </a:pPr>
              <a:r>
                <a:t/>
              </a:r>
              <a:endParaRPr/>
            </a:p>
          </p:txBody>
        </p:sp>
        <p:sp>
          <p:nvSpPr>
            <p:cNvPr id="184" name="Google Shape;184;g745f4c2851_2_958"/>
            <p:cNvSpPr txBox="1"/>
            <p:nvPr/>
          </p:nvSpPr>
          <p:spPr>
            <a:xfrm>
              <a:off x="2914387" y="1971908"/>
              <a:ext cx="4373100" cy="330600"/>
            </a:xfrm>
            <a:prstGeom prst="rect">
              <a:avLst/>
            </a:prstGeom>
            <a:noFill/>
            <a:ln>
              <a:noFill/>
            </a:ln>
          </p:spPr>
          <p:txBody>
            <a:bodyPr anchorCtr="0" anchor="ctr" bIns="60925" lIns="121900" spcFirstLastPara="1" rIns="121900" wrap="square" tIns="60925">
              <a:noAutofit/>
            </a:bodyPr>
            <a:lstStyle/>
            <a:p>
              <a:pPr indent="0" lvl="0" marL="0" rtl="0" algn="l">
                <a:lnSpc>
                  <a:spcPct val="115000"/>
                </a:lnSpc>
                <a:spcBef>
                  <a:spcPts val="0"/>
                </a:spcBef>
                <a:spcAft>
                  <a:spcPts val="0"/>
                </a:spcAft>
                <a:buNone/>
              </a:pPr>
              <a:r>
                <a:rPr lang="es-MX" sz="1600">
                  <a:solidFill>
                    <a:srgbClr val="FFFFFF"/>
                  </a:solidFill>
                  <a:latin typeface="Roboto"/>
                  <a:ea typeface="Roboto"/>
                  <a:cs typeface="Roboto"/>
                  <a:sym typeface="Roboto"/>
                </a:rPr>
                <a:t>Customers are interested in dealing with firms that are ethical</a:t>
              </a:r>
              <a:endParaRPr sz="1600">
                <a:solidFill>
                  <a:srgbClr val="FFFFFF"/>
                </a:solidFill>
                <a:latin typeface="Roboto"/>
                <a:ea typeface="Roboto"/>
                <a:cs typeface="Roboto"/>
                <a:sym typeface="Roboto"/>
              </a:endParaRPr>
            </a:p>
          </p:txBody>
        </p:sp>
      </p:grpSp>
      <p:grpSp>
        <p:nvGrpSpPr>
          <p:cNvPr id="185" name="Google Shape;185;g745f4c2851_2_958"/>
          <p:cNvGrpSpPr/>
          <p:nvPr/>
        </p:nvGrpSpPr>
        <p:grpSpPr>
          <a:xfrm>
            <a:off x="940435" y="4290495"/>
            <a:ext cx="8318638" cy="975576"/>
            <a:chOff x="1048253" y="2646438"/>
            <a:chExt cx="6239135" cy="731700"/>
          </a:xfrm>
        </p:grpSpPr>
        <p:sp>
          <p:nvSpPr>
            <p:cNvPr id="186" name="Google Shape;186;g745f4c2851_2_958"/>
            <p:cNvSpPr txBox="1"/>
            <p:nvPr/>
          </p:nvSpPr>
          <p:spPr>
            <a:xfrm>
              <a:off x="1048253" y="2696625"/>
              <a:ext cx="1666800" cy="629700"/>
            </a:xfrm>
            <a:prstGeom prst="rect">
              <a:avLst/>
            </a:prstGeom>
            <a:noFill/>
            <a:ln>
              <a:noFill/>
            </a:ln>
          </p:spPr>
          <p:txBody>
            <a:bodyPr anchorCtr="0" anchor="ctr" bIns="60925" lIns="121900" spcFirstLastPara="1" rIns="121900" wrap="square" tIns="60925">
              <a:noAutofit/>
            </a:bodyPr>
            <a:lstStyle/>
            <a:p>
              <a:pPr indent="0" lvl="0" marL="0" rtl="0" algn="r">
                <a:lnSpc>
                  <a:spcPct val="90000"/>
                </a:lnSpc>
                <a:spcBef>
                  <a:spcPts val="0"/>
                </a:spcBef>
                <a:spcAft>
                  <a:spcPts val="0"/>
                </a:spcAft>
                <a:buNone/>
              </a:pPr>
              <a:r>
                <a:rPr lang="es-MX" sz="5600">
                  <a:solidFill>
                    <a:srgbClr val="0D5DDF"/>
                  </a:solidFill>
                  <a:latin typeface="Roboto Medium"/>
                  <a:ea typeface="Roboto Medium"/>
                  <a:cs typeface="Roboto Medium"/>
                  <a:sym typeface="Roboto Medium"/>
                </a:rPr>
                <a:t>3</a:t>
              </a:r>
              <a:endParaRPr sz="5600">
                <a:solidFill>
                  <a:srgbClr val="0D5DDF"/>
                </a:solidFill>
                <a:latin typeface="Roboto Medium"/>
                <a:ea typeface="Roboto Medium"/>
                <a:cs typeface="Roboto Medium"/>
                <a:sym typeface="Roboto Medium"/>
              </a:endParaRPr>
            </a:p>
          </p:txBody>
        </p:sp>
        <p:sp>
          <p:nvSpPr>
            <p:cNvPr id="187" name="Google Shape;187;g745f4c2851_2_958"/>
            <p:cNvSpPr/>
            <p:nvPr/>
          </p:nvSpPr>
          <p:spPr>
            <a:xfrm>
              <a:off x="2789787" y="2646438"/>
              <a:ext cx="4497600" cy="731700"/>
            </a:xfrm>
            <a:prstGeom prst="rect">
              <a:avLst/>
            </a:prstGeom>
            <a:solidFill>
              <a:srgbClr val="0D5DDF"/>
            </a:solidFill>
            <a:ln>
              <a:noFill/>
            </a:ln>
          </p:spPr>
          <p:txBody>
            <a:bodyPr anchorCtr="0" anchor="ctr" bIns="60925" lIns="121900" spcFirstLastPara="1" rIns="121900" wrap="square" tIns="60925">
              <a:noAutofit/>
            </a:bodyPr>
            <a:lstStyle/>
            <a:p>
              <a:pPr indent="0" lvl="0" marL="0" rtl="0" algn="l">
                <a:spcBef>
                  <a:spcPts val="0"/>
                </a:spcBef>
                <a:spcAft>
                  <a:spcPts val="0"/>
                </a:spcAft>
                <a:buNone/>
              </a:pPr>
              <a:r>
                <a:t/>
              </a:r>
              <a:endParaRPr/>
            </a:p>
          </p:txBody>
        </p:sp>
        <p:sp>
          <p:nvSpPr>
            <p:cNvPr id="188" name="Google Shape;188;g745f4c2851_2_958"/>
            <p:cNvSpPr txBox="1"/>
            <p:nvPr/>
          </p:nvSpPr>
          <p:spPr>
            <a:xfrm>
              <a:off x="2914388" y="2852992"/>
              <a:ext cx="3849900" cy="330600"/>
            </a:xfrm>
            <a:prstGeom prst="rect">
              <a:avLst/>
            </a:prstGeom>
            <a:noFill/>
            <a:ln>
              <a:noFill/>
            </a:ln>
          </p:spPr>
          <p:txBody>
            <a:bodyPr anchorCtr="0" anchor="ctr" bIns="60925" lIns="121900" spcFirstLastPara="1" rIns="121900" wrap="square" tIns="60925">
              <a:noAutofit/>
            </a:bodyPr>
            <a:lstStyle/>
            <a:p>
              <a:pPr indent="0" lvl="0" marL="0" rtl="0" algn="l">
                <a:lnSpc>
                  <a:spcPct val="115000"/>
                </a:lnSpc>
                <a:spcBef>
                  <a:spcPts val="0"/>
                </a:spcBef>
                <a:spcAft>
                  <a:spcPts val="0"/>
                </a:spcAft>
                <a:buNone/>
              </a:pPr>
              <a:r>
                <a:rPr lang="es-MX" sz="1600">
                  <a:solidFill>
                    <a:srgbClr val="FFFFFF"/>
                  </a:solidFill>
                  <a:latin typeface="Roboto"/>
                  <a:ea typeface="Roboto"/>
                  <a:cs typeface="Roboto"/>
                  <a:sym typeface="Roboto"/>
                </a:rPr>
                <a:t>Ethical decision making becomes a source of distinctiveness and competitive advantage.</a:t>
              </a:r>
              <a:endParaRPr sz="1600">
                <a:solidFill>
                  <a:srgbClr val="FFFFFF"/>
                </a:solidFill>
                <a:latin typeface="Roboto"/>
                <a:ea typeface="Roboto"/>
                <a:cs typeface="Roboto"/>
                <a:sym typeface="Roboto"/>
              </a:endParaRPr>
            </a:p>
          </p:txBody>
        </p:sp>
      </p:grpSp>
      <p:grpSp>
        <p:nvGrpSpPr>
          <p:cNvPr id="189" name="Google Shape;189;g745f4c2851_2_958"/>
          <p:cNvGrpSpPr/>
          <p:nvPr/>
        </p:nvGrpSpPr>
        <p:grpSpPr>
          <a:xfrm>
            <a:off x="1122009" y="5469632"/>
            <a:ext cx="7655077" cy="975576"/>
            <a:chOff x="1184436" y="3530813"/>
            <a:chExt cx="5741451" cy="731700"/>
          </a:xfrm>
        </p:grpSpPr>
        <p:sp>
          <p:nvSpPr>
            <p:cNvPr id="190" name="Google Shape;190;g745f4c2851_2_958"/>
            <p:cNvSpPr txBox="1"/>
            <p:nvPr/>
          </p:nvSpPr>
          <p:spPr>
            <a:xfrm>
              <a:off x="1184436" y="3581001"/>
              <a:ext cx="1530600" cy="629700"/>
            </a:xfrm>
            <a:prstGeom prst="rect">
              <a:avLst/>
            </a:prstGeom>
            <a:noFill/>
            <a:ln>
              <a:noFill/>
            </a:ln>
          </p:spPr>
          <p:txBody>
            <a:bodyPr anchorCtr="0" anchor="ctr" bIns="60925" lIns="121900" spcFirstLastPara="1" rIns="121900" wrap="square" tIns="60925">
              <a:noAutofit/>
            </a:bodyPr>
            <a:lstStyle/>
            <a:p>
              <a:pPr indent="0" lvl="0" marL="0" rtl="0" algn="r">
                <a:lnSpc>
                  <a:spcPct val="90000"/>
                </a:lnSpc>
                <a:spcBef>
                  <a:spcPts val="0"/>
                </a:spcBef>
                <a:spcAft>
                  <a:spcPts val="0"/>
                </a:spcAft>
                <a:buNone/>
              </a:pPr>
              <a:r>
                <a:rPr lang="es-MX" sz="5600">
                  <a:solidFill>
                    <a:srgbClr val="A61C00"/>
                  </a:solidFill>
                  <a:latin typeface="Roboto Medium"/>
                  <a:ea typeface="Roboto Medium"/>
                  <a:cs typeface="Roboto Medium"/>
                  <a:sym typeface="Roboto Medium"/>
                </a:rPr>
                <a:t>4</a:t>
              </a:r>
              <a:endParaRPr sz="5600">
                <a:solidFill>
                  <a:srgbClr val="A61C00"/>
                </a:solidFill>
                <a:latin typeface="Roboto Medium"/>
                <a:ea typeface="Roboto Medium"/>
                <a:cs typeface="Roboto Medium"/>
                <a:sym typeface="Roboto Medium"/>
              </a:endParaRPr>
            </a:p>
          </p:txBody>
        </p:sp>
        <p:sp>
          <p:nvSpPr>
            <p:cNvPr id="191" name="Google Shape;191;g745f4c2851_2_958"/>
            <p:cNvSpPr/>
            <p:nvPr/>
          </p:nvSpPr>
          <p:spPr>
            <a:xfrm>
              <a:off x="2789787" y="3530813"/>
              <a:ext cx="4136100" cy="731700"/>
            </a:xfrm>
            <a:prstGeom prst="rect">
              <a:avLst/>
            </a:prstGeom>
            <a:solidFill>
              <a:srgbClr val="CC4125"/>
            </a:solidFill>
            <a:ln>
              <a:noFill/>
            </a:ln>
          </p:spPr>
          <p:txBody>
            <a:bodyPr anchorCtr="0" anchor="ctr" bIns="60925" lIns="121900" spcFirstLastPara="1" rIns="121900" wrap="square" tIns="60925">
              <a:noAutofit/>
            </a:bodyPr>
            <a:lstStyle/>
            <a:p>
              <a:pPr indent="0" lvl="0" marL="0" rtl="0" algn="l">
                <a:spcBef>
                  <a:spcPts val="0"/>
                </a:spcBef>
                <a:spcAft>
                  <a:spcPts val="0"/>
                </a:spcAft>
                <a:buNone/>
              </a:pPr>
              <a:r>
                <a:t/>
              </a:r>
              <a:endParaRPr>
                <a:solidFill>
                  <a:srgbClr val="FFFFFF"/>
                </a:solidFill>
              </a:endParaRPr>
            </a:p>
          </p:txBody>
        </p:sp>
        <p:sp>
          <p:nvSpPr>
            <p:cNvPr id="192" name="Google Shape;192;g745f4c2851_2_958"/>
            <p:cNvSpPr txBox="1"/>
            <p:nvPr/>
          </p:nvSpPr>
          <p:spPr>
            <a:xfrm>
              <a:off x="2914388" y="3737366"/>
              <a:ext cx="3849900" cy="330600"/>
            </a:xfrm>
            <a:prstGeom prst="rect">
              <a:avLst/>
            </a:prstGeom>
            <a:solidFill>
              <a:srgbClr val="CC4125"/>
            </a:solidFill>
            <a:ln>
              <a:noFill/>
            </a:ln>
          </p:spPr>
          <p:txBody>
            <a:bodyPr anchorCtr="0" anchor="ctr" bIns="60925" lIns="121900" spcFirstLastPara="1" rIns="121900" wrap="square" tIns="60925">
              <a:noAutofit/>
            </a:bodyPr>
            <a:lstStyle/>
            <a:p>
              <a:pPr indent="0" lvl="0" marL="0" rtl="0" algn="l">
                <a:lnSpc>
                  <a:spcPct val="115000"/>
                </a:lnSpc>
                <a:spcBef>
                  <a:spcPts val="0"/>
                </a:spcBef>
                <a:spcAft>
                  <a:spcPts val="0"/>
                </a:spcAft>
                <a:buNone/>
              </a:pPr>
              <a:r>
                <a:rPr lang="es-MX" sz="1600">
                  <a:solidFill>
                    <a:srgbClr val="FFFFFF"/>
                  </a:solidFill>
                  <a:latin typeface="Roboto"/>
                  <a:ea typeface="Roboto"/>
                  <a:cs typeface="Roboto"/>
                  <a:sym typeface="Roboto"/>
                </a:rPr>
                <a:t>Unethical companies get a bad reputation, pushing customers away.</a:t>
              </a:r>
              <a:endParaRPr sz="1600">
                <a:solidFill>
                  <a:srgbClr val="FFFFFF"/>
                </a:solidFill>
                <a:latin typeface="Roboto"/>
                <a:ea typeface="Roboto"/>
                <a:cs typeface="Roboto"/>
                <a:sym typeface="Robot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g745f4c2851_2_905"/>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HOW TO IMPLEMENT ETHICS?</a:t>
            </a:r>
            <a:endParaRPr/>
          </a:p>
        </p:txBody>
      </p:sp>
      <p:sp>
        <p:nvSpPr>
          <p:cNvPr id="199" name="Google Shape;199;g745f4c2851_2_905"/>
          <p:cNvSpPr txBox="1"/>
          <p:nvPr>
            <p:ph idx="1" type="body"/>
          </p:nvPr>
        </p:nvSpPr>
        <p:spPr>
          <a:xfrm>
            <a:off x="838200" y="1825600"/>
            <a:ext cx="6949500" cy="5158500"/>
          </a:xfrm>
          <a:prstGeom prst="rect">
            <a:avLst/>
          </a:prstGeom>
        </p:spPr>
        <p:txBody>
          <a:bodyPr anchorCtr="0" anchor="t" bIns="45700" lIns="91425" spcFirstLastPara="1" rIns="91425" wrap="square" tIns="45700">
            <a:noAutofit/>
          </a:bodyPr>
          <a:lstStyle/>
          <a:p>
            <a:pPr indent="-406400" lvl="0" marL="457200" rtl="0" algn="l">
              <a:spcBef>
                <a:spcPts val="1000"/>
              </a:spcBef>
              <a:spcAft>
                <a:spcPts val="0"/>
              </a:spcAft>
              <a:buSzPts val="2800"/>
              <a:buChar char="●"/>
            </a:pPr>
            <a:r>
              <a:rPr lang="es-MX"/>
              <a:t>Best practices</a:t>
            </a:r>
            <a:endParaRPr/>
          </a:p>
          <a:p>
            <a:pPr indent="-406400" lvl="0" marL="457200" rtl="0" algn="l">
              <a:spcBef>
                <a:spcPts val="0"/>
              </a:spcBef>
              <a:spcAft>
                <a:spcPts val="0"/>
              </a:spcAft>
              <a:buSzPts val="2800"/>
              <a:buChar char="●"/>
            </a:pPr>
            <a:r>
              <a:rPr lang="es-MX"/>
              <a:t>Training programs</a:t>
            </a:r>
            <a:endParaRPr/>
          </a:p>
          <a:p>
            <a:pPr indent="-406400" lvl="0" marL="457200" rtl="0" algn="l">
              <a:spcBef>
                <a:spcPts val="0"/>
              </a:spcBef>
              <a:spcAft>
                <a:spcPts val="0"/>
              </a:spcAft>
              <a:buSzPts val="2800"/>
              <a:buChar char="●"/>
            </a:pPr>
            <a:r>
              <a:rPr lang="es-MX"/>
              <a:t>Company policies</a:t>
            </a:r>
            <a:endParaRPr/>
          </a:p>
          <a:p>
            <a:pPr indent="-406400" lvl="0" marL="457200" rtl="0" algn="l">
              <a:spcBef>
                <a:spcPts val="0"/>
              </a:spcBef>
              <a:spcAft>
                <a:spcPts val="0"/>
              </a:spcAft>
              <a:buSzPts val="2800"/>
              <a:buChar char="●"/>
            </a:pPr>
            <a:r>
              <a:rPr lang="es-MX"/>
              <a:t>Guidelines based on existing laws</a:t>
            </a:r>
            <a:endParaRPr/>
          </a:p>
          <a:p>
            <a:pPr indent="-406400" lvl="0" marL="457200" rtl="0" algn="l">
              <a:spcBef>
                <a:spcPts val="0"/>
              </a:spcBef>
              <a:spcAft>
                <a:spcPts val="0"/>
              </a:spcAft>
              <a:buSzPts val="2800"/>
              <a:buChar char="●"/>
            </a:pPr>
            <a:r>
              <a:rPr lang="es-MX"/>
              <a:t>Code of Ethics</a:t>
            </a:r>
            <a:endParaRPr/>
          </a:p>
          <a:p>
            <a:pPr indent="-406400" lvl="0" marL="457200" rtl="0" algn="l">
              <a:spcBef>
                <a:spcPts val="0"/>
              </a:spcBef>
              <a:spcAft>
                <a:spcPts val="0"/>
              </a:spcAft>
              <a:buSzPts val="2800"/>
              <a:buChar char="●"/>
            </a:pPr>
            <a:r>
              <a:rPr lang="es-MX"/>
              <a:t>Corporate Social Responsibility (CSR) programs</a:t>
            </a:r>
            <a:endParaRPr/>
          </a:p>
        </p:txBody>
      </p:sp>
      <p:pic>
        <p:nvPicPr>
          <p:cNvPr id="200" name="Google Shape;200;g745f4c2851_2_905"/>
          <p:cNvPicPr preferRelativeResize="0"/>
          <p:nvPr/>
        </p:nvPicPr>
        <p:blipFill rotWithShape="1">
          <a:blip r:embed="rId3">
            <a:alphaModFix/>
          </a:blip>
          <a:srcRect b="0" l="0" r="29413" t="0"/>
          <a:stretch/>
        </p:blipFill>
        <p:spPr>
          <a:xfrm>
            <a:off x="5515150" y="4386825"/>
            <a:ext cx="2003412" cy="2370001"/>
          </a:xfrm>
          <a:prstGeom prst="rect">
            <a:avLst/>
          </a:prstGeom>
          <a:noFill/>
          <a:ln>
            <a:noFill/>
          </a:ln>
        </p:spPr>
      </p:pic>
      <p:pic>
        <p:nvPicPr>
          <p:cNvPr id="201" name="Google Shape;201;g745f4c2851_2_905"/>
          <p:cNvPicPr preferRelativeResize="0"/>
          <p:nvPr/>
        </p:nvPicPr>
        <p:blipFill rotWithShape="1">
          <a:blip r:embed="rId4">
            <a:alphaModFix/>
          </a:blip>
          <a:srcRect b="18011" l="8660" r="8858" t="17036"/>
          <a:stretch/>
        </p:blipFill>
        <p:spPr>
          <a:xfrm>
            <a:off x="8264200" y="4142000"/>
            <a:ext cx="2326100" cy="1972500"/>
          </a:xfrm>
          <a:prstGeom prst="rect">
            <a:avLst/>
          </a:prstGeom>
          <a:noFill/>
          <a:ln>
            <a:noFill/>
          </a:ln>
        </p:spPr>
      </p:pic>
      <p:pic>
        <p:nvPicPr>
          <p:cNvPr id="202" name="Google Shape;202;g745f4c2851_2_905"/>
          <p:cNvPicPr preferRelativeResize="0"/>
          <p:nvPr/>
        </p:nvPicPr>
        <p:blipFill rotWithShape="1">
          <a:blip r:embed="rId5">
            <a:alphaModFix/>
          </a:blip>
          <a:srcRect b="19829" l="21441" r="20888" t="21536"/>
          <a:stretch/>
        </p:blipFill>
        <p:spPr>
          <a:xfrm>
            <a:off x="9276575" y="2124373"/>
            <a:ext cx="1742350" cy="1771600"/>
          </a:xfrm>
          <a:prstGeom prst="rect">
            <a:avLst/>
          </a:prstGeom>
          <a:noFill/>
          <a:ln>
            <a:noFill/>
          </a:ln>
        </p:spPr>
      </p:pic>
      <p:pic>
        <p:nvPicPr>
          <p:cNvPr id="203" name="Google Shape;203;g745f4c2851_2_905"/>
          <p:cNvPicPr preferRelativeResize="0"/>
          <p:nvPr/>
        </p:nvPicPr>
        <p:blipFill>
          <a:blip r:embed="rId6">
            <a:alphaModFix/>
          </a:blip>
          <a:stretch>
            <a:fillRect/>
          </a:stretch>
        </p:blipFill>
        <p:spPr>
          <a:xfrm>
            <a:off x="6129125" y="1401200"/>
            <a:ext cx="2243674" cy="1746573"/>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MX"/>
              <a:t>CODE OF ETHICS</a:t>
            </a:r>
            <a:endParaRPr/>
          </a:p>
        </p:txBody>
      </p:sp>
      <p:sp>
        <p:nvSpPr>
          <p:cNvPr id="210" name="Google Shape;210;p5"/>
          <p:cNvSpPr txBox="1"/>
          <p:nvPr>
            <p:ph idx="1" type="body"/>
          </p:nvPr>
        </p:nvSpPr>
        <p:spPr>
          <a:xfrm>
            <a:off x="838200" y="1825625"/>
            <a:ext cx="6406800" cy="4351500"/>
          </a:xfrm>
          <a:prstGeom prst="rect">
            <a:avLst/>
          </a:prstGeom>
          <a:noFill/>
          <a:ln>
            <a:noFill/>
          </a:ln>
        </p:spPr>
        <p:txBody>
          <a:bodyPr anchorCtr="0" anchor="t" bIns="45700" lIns="91425" spcFirstLastPara="1" rIns="91425" wrap="square" tIns="45700">
            <a:normAutofit/>
          </a:bodyPr>
          <a:lstStyle/>
          <a:p>
            <a:pPr indent="-203200" lvl="0" marL="228600" rtl="0" algn="l">
              <a:lnSpc>
                <a:spcPct val="90000"/>
              </a:lnSpc>
              <a:spcBef>
                <a:spcPts val="0"/>
              </a:spcBef>
              <a:spcAft>
                <a:spcPts val="0"/>
              </a:spcAft>
              <a:buClr>
                <a:schemeClr val="dk1"/>
              </a:buClr>
              <a:buSzPts val="2400"/>
              <a:buChar char="●"/>
            </a:pPr>
            <a:r>
              <a:rPr lang="es-MX" sz="2400"/>
              <a:t>Companies should place high priority on ethical behavior.</a:t>
            </a:r>
            <a:endParaRPr sz="2400"/>
          </a:p>
          <a:p>
            <a:pPr indent="-203200" lvl="0" marL="228600" rtl="0" algn="l">
              <a:lnSpc>
                <a:spcPct val="90000"/>
              </a:lnSpc>
              <a:spcBef>
                <a:spcPts val="1000"/>
              </a:spcBef>
              <a:spcAft>
                <a:spcPts val="0"/>
              </a:spcAft>
              <a:buClr>
                <a:schemeClr val="dk1"/>
              </a:buClr>
              <a:buSzPts val="2400"/>
              <a:buChar char="●"/>
            </a:pPr>
            <a:r>
              <a:rPr lang="es-MX" sz="2400"/>
              <a:t>One way to address this is through a code of ethics.</a:t>
            </a:r>
            <a:endParaRPr sz="2400"/>
          </a:p>
          <a:p>
            <a:pPr indent="-228600" lvl="1" marL="685800" rtl="0" algn="l">
              <a:lnSpc>
                <a:spcPct val="90000"/>
              </a:lnSpc>
              <a:spcBef>
                <a:spcPts val="500"/>
              </a:spcBef>
              <a:spcAft>
                <a:spcPts val="0"/>
              </a:spcAft>
              <a:buClr>
                <a:schemeClr val="dk1"/>
              </a:buClr>
              <a:buSzPts val="2400"/>
              <a:buChar char="○"/>
            </a:pPr>
            <a:r>
              <a:rPr lang="es-MX"/>
              <a:t>Advantages:</a:t>
            </a:r>
            <a:endParaRPr/>
          </a:p>
          <a:p>
            <a:pPr indent="-254000" lvl="2" marL="1143000" rtl="0" algn="l">
              <a:lnSpc>
                <a:spcPct val="90000"/>
              </a:lnSpc>
              <a:spcBef>
                <a:spcPts val="500"/>
              </a:spcBef>
              <a:spcAft>
                <a:spcPts val="0"/>
              </a:spcAft>
              <a:buClr>
                <a:schemeClr val="dk1"/>
              </a:buClr>
              <a:buSzPts val="2400"/>
              <a:buChar char="■"/>
            </a:pPr>
            <a:r>
              <a:rPr lang="es-MX" sz="2400"/>
              <a:t>Clearly states what represents ethical behavior.</a:t>
            </a:r>
            <a:endParaRPr sz="2400"/>
          </a:p>
          <a:p>
            <a:pPr indent="-254000" lvl="2" marL="1143000" rtl="0" algn="l">
              <a:lnSpc>
                <a:spcPct val="90000"/>
              </a:lnSpc>
              <a:spcBef>
                <a:spcPts val="500"/>
              </a:spcBef>
              <a:spcAft>
                <a:spcPts val="0"/>
              </a:spcAft>
              <a:buClr>
                <a:schemeClr val="dk1"/>
              </a:buClr>
              <a:buSzPts val="2400"/>
              <a:buChar char="■"/>
            </a:pPr>
            <a:r>
              <a:rPr lang="es-MX" sz="2400"/>
              <a:t>Employees are more likely to ensure their behavior meets the expectations.</a:t>
            </a:r>
            <a:endParaRPr sz="2400"/>
          </a:p>
          <a:p>
            <a:pPr indent="-254000" lvl="2" marL="1143000" rtl="0" algn="l">
              <a:lnSpc>
                <a:spcPct val="90000"/>
              </a:lnSpc>
              <a:spcBef>
                <a:spcPts val="500"/>
              </a:spcBef>
              <a:spcAft>
                <a:spcPts val="2100"/>
              </a:spcAft>
              <a:buClr>
                <a:schemeClr val="dk1"/>
              </a:buClr>
              <a:buSzPts val="2400"/>
              <a:buChar char="■"/>
            </a:pPr>
            <a:r>
              <a:rPr lang="es-MX" sz="2400"/>
              <a:t>Makes a statement about the beliefs and values of the organization.</a:t>
            </a:r>
            <a:endParaRPr sz="2400"/>
          </a:p>
        </p:txBody>
      </p:sp>
      <p:pic>
        <p:nvPicPr>
          <p:cNvPr id="211" name="Google Shape;211;p5"/>
          <p:cNvPicPr preferRelativeResize="0"/>
          <p:nvPr/>
        </p:nvPicPr>
        <p:blipFill>
          <a:blip r:embed="rId3">
            <a:alphaModFix/>
          </a:blip>
          <a:stretch>
            <a:fillRect/>
          </a:stretch>
        </p:blipFill>
        <p:spPr>
          <a:xfrm>
            <a:off x="7665925" y="2669450"/>
            <a:ext cx="3995750" cy="2663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s-MX"/>
              <a:t>ESTABLISH THE CODE OF ETHICS </a:t>
            </a:r>
            <a:endParaRPr/>
          </a:p>
        </p:txBody>
      </p:sp>
      <p:sp>
        <p:nvSpPr>
          <p:cNvPr id="218" name="Google Shape;218;p6"/>
          <p:cNvSpPr txBox="1"/>
          <p:nvPr>
            <p:ph idx="1" type="body"/>
          </p:nvPr>
        </p:nvSpPr>
        <p:spPr>
          <a:xfrm>
            <a:off x="5670525" y="1545425"/>
            <a:ext cx="6310500" cy="3023400"/>
          </a:xfrm>
          <a:prstGeom prst="rect">
            <a:avLst/>
          </a:prstGeom>
          <a:noFill/>
          <a:ln>
            <a:noFill/>
          </a:ln>
        </p:spPr>
        <p:txBody>
          <a:bodyPr anchorCtr="0" anchor="t" bIns="45700" lIns="91425" spcFirstLastPara="1" rIns="91425" wrap="square" tIns="45700">
            <a:normAutofit/>
          </a:bodyPr>
          <a:lstStyle/>
          <a:p>
            <a:pPr indent="-216534" lvl="0" marL="228600" rtl="0" algn="l">
              <a:lnSpc>
                <a:spcPct val="100000"/>
              </a:lnSpc>
              <a:spcBef>
                <a:spcPts val="0"/>
              </a:spcBef>
              <a:spcAft>
                <a:spcPts val="0"/>
              </a:spcAft>
              <a:buClr>
                <a:schemeClr val="dk1"/>
              </a:buClr>
              <a:buSzPts val="2400"/>
              <a:buChar char="●"/>
            </a:pPr>
            <a:r>
              <a:rPr lang="es-MX" sz="2400"/>
              <a:t>The code by itself is not enough to encourage ethical behavior.</a:t>
            </a:r>
            <a:endParaRPr sz="2400"/>
          </a:p>
          <a:p>
            <a:pPr indent="-216534" lvl="0" marL="228600" rtl="0" algn="l">
              <a:lnSpc>
                <a:spcPct val="100000"/>
              </a:lnSpc>
              <a:spcBef>
                <a:spcPts val="0"/>
              </a:spcBef>
              <a:spcAft>
                <a:spcPts val="0"/>
              </a:spcAft>
              <a:buSzPts val="2400"/>
              <a:buChar char="●"/>
            </a:pPr>
            <a:r>
              <a:t/>
            </a:r>
            <a:endParaRPr sz="2400"/>
          </a:p>
          <a:p>
            <a:pPr indent="-216534" lvl="0" marL="228600" rtl="0" algn="l">
              <a:lnSpc>
                <a:spcPct val="100000"/>
              </a:lnSpc>
              <a:spcBef>
                <a:spcPts val="0"/>
              </a:spcBef>
              <a:spcAft>
                <a:spcPts val="0"/>
              </a:spcAft>
              <a:buClr>
                <a:schemeClr val="dk1"/>
              </a:buClr>
              <a:buSzPts val="2400"/>
              <a:buChar char="●"/>
            </a:pPr>
            <a:r>
              <a:rPr lang="es-MX" sz="2400"/>
              <a:t>Employees model their behavior from the organization’s leaders.</a:t>
            </a:r>
            <a:endParaRPr sz="2400"/>
          </a:p>
          <a:p>
            <a:pPr indent="-266700" lvl="1" marL="685800" rtl="0" algn="l">
              <a:lnSpc>
                <a:spcPct val="100000"/>
              </a:lnSpc>
              <a:spcBef>
                <a:spcPts val="0"/>
              </a:spcBef>
              <a:spcAft>
                <a:spcPts val="0"/>
              </a:spcAft>
              <a:buSzPts val="2400"/>
              <a:buChar char="○"/>
            </a:pPr>
            <a:r>
              <a:rPr lang="es-MX"/>
              <a:t>What is said / What is done</a:t>
            </a:r>
            <a:endParaRPr/>
          </a:p>
          <a:p>
            <a:pPr indent="-266700" lvl="1" marL="685800" rtl="0" algn="l">
              <a:lnSpc>
                <a:spcPct val="100000"/>
              </a:lnSpc>
              <a:spcBef>
                <a:spcPts val="0"/>
              </a:spcBef>
              <a:spcAft>
                <a:spcPts val="0"/>
              </a:spcAft>
              <a:buSzPts val="2400"/>
              <a:buChar char="○"/>
            </a:pPr>
            <a:r>
              <a:rPr lang="es-MX"/>
              <a:t>Managers must lead by example</a:t>
            </a:r>
            <a:endParaRPr/>
          </a:p>
          <a:p>
            <a:pPr indent="-216534" lvl="0" marL="228600" rtl="0" algn="l">
              <a:lnSpc>
                <a:spcPct val="100000"/>
              </a:lnSpc>
              <a:spcBef>
                <a:spcPts val="0"/>
              </a:spcBef>
              <a:spcAft>
                <a:spcPts val="0"/>
              </a:spcAft>
              <a:buClr>
                <a:schemeClr val="dk1"/>
              </a:buClr>
              <a:buSzPts val="2400"/>
              <a:buChar char="●"/>
            </a:pPr>
            <a:r>
              <a:rPr lang="es-MX" sz="2400"/>
              <a:t>Ethics should be one of the organization’s core values</a:t>
            </a:r>
            <a:endParaRPr/>
          </a:p>
        </p:txBody>
      </p:sp>
      <p:sp>
        <p:nvSpPr>
          <p:cNvPr id="219" name="Google Shape;219;p6"/>
          <p:cNvSpPr txBox="1"/>
          <p:nvPr>
            <p:ph idx="1" type="body"/>
          </p:nvPr>
        </p:nvSpPr>
        <p:spPr>
          <a:xfrm>
            <a:off x="432575" y="4743450"/>
            <a:ext cx="11228700" cy="2043900"/>
          </a:xfrm>
          <a:prstGeom prst="rect">
            <a:avLst/>
          </a:prstGeom>
          <a:noFill/>
          <a:ln>
            <a:noFill/>
          </a:ln>
        </p:spPr>
        <p:txBody>
          <a:bodyPr anchorCtr="0" anchor="t" bIns="45700" lIns="91425" spcFirstLastPara="1" rIns="91425" wrap="square" tIns="45700">
            <a:noAutofit/>
          </a:bodyPr>
          <a:lstStyle/>
          <a:p>
            <a:pPr indent="-216534" lvl="0" marL="228600" rtl="0" algn="l">
              <a:lnSpc>
                <a:spcPct val="100000"/>
              </a:lnSpc>
              <a:spcBef>
                <a:spcPts val="0"/>
              </a:spcBef>
              <a:spcAft>
                <a:spcPts val="0"/>
              </a:spcAft>
              <a:buClr>
                <a:schemeClr val="dk1"/>
              </a:buClr>
              <a:buSzPts val="2400"/>
              <a:buChar char="●"/>
            </a:pPr>
            <a:r>
              <a:rPr lang="es-MX" sz="2400"/>
              <a:t>Establish a safe environment.</a:t>
            </a:r>
            <a:endParaRPr sz="2400"/>
          </a:p>
          <a:p>
            <a:pPr indent="-266700" lvl="1" marL="685800" rtl="0" algn="l">
              <a:lnSpc>
                <a:spcPct val="100000"/>
              </a:lnSpc>
              <a:spcBef>
                <a:spcPts val="0"/>
              </a:spcBef>
              <a:spcAft>
                <a:spcPts val="0"/>
              </a:spcAft>
              <a:buClr>
                <a:schemeClr val="dk1"/>
              </a:buClr>
              <a:buSzPts val="2400"/>
              <a:buChar char="○"/>
            </a:pPr>
            <a:r>
              <a:rPr lang="es-MX"/>
              <a:t>Create a culture where employees feel safe to voice concerns about unethical behavior.</a:t>
            </a:r>
            <a:endParaRPr/>
          </a:p>
          <a:p>
            <a:pPr indent="-240030" lvl="1" marL="685800" rtl="0" algn="l">
              <a:lnSpc>
                <a:spcPct val="100000"/>
              </a:lnSpc>
              <a:spcBef>
                <a:spcPts val="500"/>
              </a:spcBef>
              <a:spcAft>
                <a:spcPts val="2100"/>
              </a:spcAft>
              <a:buClr>
                <a:schemeClr val="dk1"/>
              </a:buClr>
              <a:buSzPts val="2400"/>
              <a:buChar char="○"/>
            </a:pPr>
            <a:r>
              <a:rPr lang="es-MX"/>
              <a:t>Managers should reinforce the code through words and actions based on the feedback received from employees.</a:t>
            </a:r>
            <a:endParaRPr/>
          </a:p>
        </p:txBody>
      </p:sp>
      <p:pic>
        <p:nvPicPr>
          <p:cNvPr id="220" name="Google Shape;220;p6"/>
          <p:cNvPicPr preferRelativeResize="0"/>
          <p:nvPr/>
        </p:nvPicPr>
        <p:blipFill>
          <a:blip r:embed="rId3">
            <a:alphaModFix/>
          </a:blip>
          <a:stretch>
            <a:fillRect/>
          </a:stretch>
        </p:blipFill>
        <p:spPr>
          <a:xfrm>
            <a:off x="257675" y="1690701"/>
            <a:ext cx="5600350" cy="2704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g745f4c2851_2_1237"/>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s-MX"/>
              <a:t>MANAGERS AND ENTREPRENEURS</a:t>
            </a:r>
            <a:endParaRPr/>
          </a:p>
        </p:txBody>
      </p:sp>
      <p:sp>
        <p:nvSpPr>
          <p:cNvPr id="227" name="Google Shape;227;g745f4c2851_2_1237"/>
          <p:cNvSpPr/>
          <p:nvPr/>
        </p:nvSpPr>
        <p:spPr>
          <a:xfrm>
            <a:off x="5860800" y="1590925"/>
            <a:ext cx="4184400" cy="5110500"/>
          </a:xfrm>
          <a:prstGeom prst="roundRect">
            <a:avLst>
              <a:gd fmla="val 16667" name="adj"/>
            </a:avLst>
          </a:prstGeom>
          <a:solidFill>
            <a:srgbClr val="C9DAF8"/>
          </a:solidFill>
          <a:ln cap="flat" cmpd="sng" w="3810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s-MX" sz="2400">
                <a:solidFill>
                  <a:schemeClr val="accent1"/>
                </a:solidFill>
              </a:rPr>
              <a:t>ENTREPRENEURS</a:t>
            </a:r>
            <a:endParaRPr b="1" sz="2400">
              <a:solidFill>
                <a:schemeClr val="accent1"/>
              </a:solidFill>
            </a:endParaRPr>
          </a:p>
        </p:txBody>
      </p:sp>
      <p:sp>
        <p:nvSpPr>
          <p:cNvPr id="228" name="Google Shape;228;g745f4c2851_2_1237"/>
          <p:cNvSpPr/>
          <p:nvPr/>
        </p:nvSpPr>
        <p:spPr>
          <a:xfrm>
            <a:off x="1676400" y="1590850"/>
            <a:ext cx="4184400" cy="5110500"/>
          </a:xfrm>
          <a:prstGeom prst="roundRect">
            <a:avLst>
              <a:gd fmla="val 16667" name="adj"/>
            </a:avLst>
          </a:prstGeom>
          <a:solidFill>
            <a:srgbClr val="F4CCCC"/>
          </a:solidFill>
          <a:ln cap="flat" cmpd="sng" w="38100">
            <a:solidFill>
              <a:srgbClr val="85200C"/>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s-MX" sz="2400">
                <a:solidFill>
                  <a:srgbClr val="980000"/>
                </a:solidFill>
              </a:rPr>
              <a:t>MANAGERS</a:t>
            </a:r>
            <a:endParaRPr b="1" sz="2400">
              <a:solidFill>
                <a:srgbClr val="980000"/>
              </a:solidFill>
            </a:endParaRPr>
          </a:p>
        </p:txBody>
      </p:sp>
      <p:sp>
        <p:nvSpPr>
          <p:cNvPr id="229" name="Google Shape;229;g745f4c2851_2_1237"/>
          <p:cNvSpPr/>
          <p:nvPr/>
        </p:nvSpPr>
        <p:spPr>
          <a:xfrm>
            <a:off x="1852950" y="2388100"/>
            <a:ext cx="3831300" cy="896400"/>
          </a:xfrm>
          <a:prstGeom prst="roundRect">
            <a:avLst>
              <a:gd fmla="val 16667" name="adj"/>
            </a:avLst>
          </a:prstGeom>
          <a:solidFill>
            <a:srgbClr val="FFFFFF"/>
          </a:solidFill>
          <a:ln cap="flat" cmpd="sng" w="3810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s-MX" sz="1800"/>
              <a:t>Need </a:t>
            </a:r>
            <a:r>
              <a:rPr b="1" lang="es-MX" sz="1800"/>
              <a:t>to forgo their personal values for those of the organization</a:t>
            </a:r>
            <a:endParaRPr b="1" sz="1800"/>
          </a:p>
        </p:txBody>
      </p:sp>
      <p:sp>
        <p:nvSpPr>
          <p:cNvPr id="230" name="Google Shape;230;g745f4c2851_2_1237"/>
          <p:cNvSpPr/>
          <p:nvPr/>
        </p:nvSpPr>
        <p:spPr>
          <a:xfrm>
            <a:off x="4027950" y="5662025"/>
            <a:ext cx="3831300" cy="963300"/>
          </a:xfrm>
          <a:prstGeom prst="roundRect">
            <a:avLst>
              <a:gd fmla="val 16667" name="adj"/>
            </a:avLst>
          </a:prstGeom>
          <a:solidFill>
            <a:srgbClr val="FFFFFF"/>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MX" sz="1800"/>
              <a:t>Stronger relationships with customers leads to more ethical behavior towards them.</a:t>
            </a:r>
            <a:endParaRPr b="1" sz="1800"/>
          </a:p>
        </p:txBody>
      </p:sp>
      <p:sp>
        <p:nvSpPr>
          <p:cNvPr id="231" name="Google Shape;231;g745f4c2851_2_1237"/>
          <p:cNvSpPr/>
          <p:nvPr/>
        </p:nvSpPr>
        <p:spPr>
          <a:xfrm>
            <a:off x="1852950" y="3529750"/>
            <a:ext cx="3831300" cy="896400"/>
          </a:xfrm>
          <a:prstGeom prst="roundRect">
            <a:avLst>
              <a:gd fmla="val 16667" name="adj"/>
            </a:avLst>
          </a:prstGeom>
          <a:solidFill>
            <a:srgbClr val="FFFFFF"/>
          </a:solidFill>
          <a:ln cap="flat" cmpd="sng" w="3810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s-MX" sz="1800"/>
              <a:t>Less likely to view the organization as their own</a:t>
            </a:r>
            <a:endParaRPr b="1" sz="1800"/>
          </a:p>
        </p:txBody>
      </p:sp>
      <p:sp>
        <p:nvSpPr>
          <p:cNvPr id="232" name="Google Shape;232;g745f4c2851_2_1237"/>
          <p:cNvSpPr/>
          <p:nvPr/>
        </p:nvSpPr>
        <p:spPr>
          <a:xfrm>
            <a:off x="6043950" y="2388100"/>
            <a:ext cx="3831300" cy="896400"/>
          </a:xfrm>
          <a:prstGeom prst="roundRect">
            <a:avLst>
              <a:gd fmla="val 16667" name="adj"/>
            </a:avLst>
          </a:prstGeom>
          <a:solidFill>
            <a:srgbClr val="FFFFFF"/>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s-MX" sz="1800"/>
              <a:t>Create their organizations such that its values are aligned to their own.</a:t>
            </a:r>
            <a:endParaRPr b="1" sz="1800"/>
          </a:p>
        </p:txBody>
      </p:sp>
      <p:sp>
        <p:nvSpPr>
          <p:cNvPr id="233" name="Google Shape;233;g745f4c2851_2_1237"/>
          <p:cNvSpPr/>
          <p:nvPr/>
        </p:nvSpPr>
        <p:spPr>
          <a:xfrm>
            <a:off x="6043950" y="3529750"/>
            <a:ext cx="3831300" cy="896400"/>
          </a:xfrm>
          <a:prstGeom prst="roundRect">
            <a:avLst>
              <a:gd fmla="val 16667" name="adj"/>
            </a:avLst>
          </a:prstGeom>
          <a:solidFill>
            <a:srgbClr val="FFFFFF"/>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s-MX" sz="1800"/>
              <a:t>Sense of ownership leads to fair treatment of resources</a:t>
            </a:r>
            <a:endParaRPr b="1" sz="1800"/>
          </a:p>
        </p:txBody>
      </p:sp>
      <p:sp>
        <p:nvSpPr>
          <p:cNvPr id="234" name="Google Shape;234;g745f4c2851_2_1237"/>
          <p:cNvSpPr/>
          <p:nvPr/>
        </p:nvSpPr>
        <p:spPr>
          <a:xfrm>
            <a:off x="4027950" y="4567150"/>
            <a:ext cx="3831300" cy="963300"/>
          </a:xfrm>
          <a:prstGeom prst="roundRect">
            <a:avLst>
              <a:gd fmla="val 16667" name="adj"/>
            </a:avLst>
          </a:prstGeom>
          <a:solidFill>
            <a:srgbClr val="FFFFFF"/>
          </a:solidFill>
          <a:ln cap="flat" cmpd="sng" w="3810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MX" sz="1800">
                <a:solidFill>
                  <a:schemeClr val="dk1"/>
                </a:solidFill>
              </a:rPr>
              <a:t>Employees follow leader’s decisions</a:t>
            </a:r>
            <a:endParaRPr b="1"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g745da45656_0_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s-MX"/>
              <a:t>Corporate Social Responsibility (CSR)</a:t>
            </a:r>
            <a:endParaRPr/>
          </a:p>
        </p:txBody>
      </p:sp>
      <p:sp>
        <p:nvSpPr>
          <p:cNvPr id="240" name="Google Shape;240;g745da45656_0_3"/>
          <p:cNvSpPr txBox="1"/>
          <p:nvPr>
            <p:ph idx="1" type="body"/>
          </p:nvPr>
        </p:nvSpPr>
        <p:spPr>
          <a:xfrm>
            <a:off x="7344600" y="1825625"/>
            <a:ext cx="4009200" cy="4351200"/>
          </a:xfrm>
          <a:prstGeom prst="rect">
            <a:avLst/>
          </a:prstGeom>
          <a:noFill/>
          <a:ln>
            <a:noFill/>
          </a:ln>
        </p:spPr>
        <p:txBody>
          <a:bodyPr anchorCtr="0" anchor="t" bIns="45700" lIns="91425" spcFirstLastPara="1" rIns="91425" wrap="square" tIns="45700">
            <a:noAutofit/>
          </a:bodyPr>
          <a:lstStyle/>
          <a:p>
            <a:pPr indent="-342900" lvl="0" marL="457200" rtl="0" algn="l">
              <a:spcBef>
                <a:spcPts val="0"/>
              </a:spcBef>
              <a:spcAft>
                <a:spcPts val="0"/>
              </a:spcAft>
              <a:buSzPts val="1800"/>
              <a:buChar char="●"/>
            </a:pPr>
            <a:r>
              <a:t/>
            </a:r>
            <a:endParaRPr/>
          </a:p>
          <a:p>
            <a:pPr indent="-342900" lvl="0" marL="457200" rtl="0" algn="l">
              <a:spcBef>
                <a:spcPts val="0"/>
              </a:spcBef>
              <a:spcAft>
                <a:spcPts val="0"/>
              </a:spcAft>
              <a:buSzPts val="1800"/>
              <a:buChar char="●"/>
            </a:pPr>
            <a:r>
              <a:t/>
            </a:r>
            <a:endParaRPr/>
          </a:p>
          <a:p>
            <a:pPr indent="-342900" lvl="0" marL="457200" rtl="0" algn="l">
              <a:spcBef>
                <a:spcPts val="0"/>
              </a:spcBef>
              <a:spcAft>
                <a:spcPts val="0"/>
              </a:spcAft>
              <a:buSzPts val="1800"/>
              <a:buChar char="●"/>
            </a:pPr>
            <a:r>
              <a:t/>
            </a:r>
            <a:endParaRPr/>
          </a:p>
          <a:p>
            <a:pPr indent="-342900" lvl="0" marL="457200" rtl="0" algn="l">
              <a:spcBef>
                <a:spcPts val="0"/>
              </a:spcBef>
              <a:spcAft>
                <a:spcPts val="0"/>
              </a:spcAft>
              <a:buSzPts val="1800"/>
              <a:buChar char="●"/>
            </a:pPr>
            <a:r>
              <a:t/>
            </a:r>
            <a:endParaRPr>
              <a:solidFill>
                <a:srgbClr val="7F7F7F"/>
              </a:solidFill>
            </a:endParaRPr>
          </a:p>
        </p:txBody>
      </p:sp>
      <p:pic>
        <p:nvPicPr>
          <p:cNvPr id="241" name="Google Shape;241;g745da45656_0_3"/>
          <p:cNvPicPr preferRelativeResize="0"/>
          <p:nvPr/>
        </p:nvPicPr>
        <p:blipFill>
          <a:blip r:embed="rId3">
            <a:alphaModFix/>
          </a:blip>
          <a:stretch>
            <a:fillRect/>
          </a:stretch>
        </p:blipFill>
        <p:spPr>
          <a:xfrm>
            <a:off x="3511800" y="1690825"/>
            <a:ext cx="5168399" cy="4862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2020-04-10T19:13:54Z</dcterms:created>
  <dc:creator>Valdemar</dc:creator>
</cp:coreProperties>
</file>